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uis\Desktop\Base%20encuesta1.xls" TargetMode="External"/><Relationship Id="rId1" Type="http://schemas.openxmlformats.org/officeDocument/2006/relationships/image" Target="../media/image3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Composicion de la muestra</a:t>
            </a: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encuesta1.xls]Hoja1'!$CD$4:$CD$5</c:f>
              <c:strCache>
                <c:ptCount val="2"/>
                <c:pt idx="0">
                  <c:v>Mujer</c:v>
                </c:pt>
                <c:pt idx="1">
                  <c:v>Hombre</c:v>
                </c:pt>
              </c:strCache>
            </c:strRef>
          </c:cat>
          <c:val>
            <c:numRef>
              <c:f>'[Base encuesta1.xls]Hoja1'!$CE$4:$CE$5</c:f>
              <c:numCache>
                <c:formatCode>General</c:formatCode>
                <c:ptCount val="2"/>
                <c:pt idx="0">
                  <c:v>38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Ocupación de los encuestados </a:t>
            </a: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123629361924366E-2"/>
          <c:y val="0.15729054796975631"/>
          <c:w val="0.8417527412761513"/>
          <c:h val="0.694440941557617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encuesta1.xls]Hoja1'!$CD$8:$CD$11</c:f>
              <c:strCache>
                <c:ptCount val="4"/>
                <c:pt idx="0">
                  <c:v>Estudiante </c:v>
                </c:pt>
                <c:pt idx="1">
                  <c:v>Ama de casa </c:v>
                </c:pt>
                <c:pt idx="2">
                  <c:v>Profesores </c:v>
                </c:pt>
                <c:pt idx="3">
                  <c:v>Otra</c:v>
                </c:pt>
              </c:strCache>
            </c:strRef>
          </c:cat>
          <c:val>
            <c:numRef>
              <c:f>'[Base encuesta1.xls]Hoja1'!$CE$8:$CE$11</c:f>
              <c:numCache>
                <c:formatCode>General</c:formatCode>
                <c:ptCount val="4"/>
                <c:pt idx="0">
                  <c:v>63</c:v>
                </c:pt>
                <c:pt idx="1">
                  <c:v>1</c:v>
                </c:pt>
                <c:pt idx="2">
                  <c:v>11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Opinión sobre la obra</a:t>
            </a:r>
            <a:r>
              <a:rPr lang="es-MX" sz="1600" b="1" baseline="0">
                <a:solidFill>
                  <a:sysClr val="windowText" lastClr="000000"/>
                </a:solidFill>
              </a:rPr>
              <a:t> de pavimentación</a:t>
            </a:r>
            <a:endParaRPr lang="es-MX" sz="1600" b="1">
              <a:solidFill>
                <a:sysClr val="windowText" lastClr="000000"/>
              </a:solidFill>
            </a:endParaRP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encuesta1.xls]Hoja1'!$CD$13:$CD$15</c:f>
              <c:strCache>
                <c:ptCount val="3"/>
                <c:pt idx="0">
                  <c:v>Buena </c:v>
                </c:pt>
                <c:pt idx="1">
                  <c:v>Regular </c:v>
                </c:pt>
                <c:pt idx="2">
                  <c:v>Mala </c:v>
                </c:pt>
              </c:strCache>
            </c:strRef>
          </c:cat>
          <c:val>
            <c:numRef>
              <c:f>'[Base encuesta1.xls]Hoja1'!$CE$13:$CE$15</c:f>
              <c:numCache>
                <c:formatCode>General</c:formatCode>
                <c:ptCount val="3"/>
                <c:pt idx="0">
                  <c:v>73</c:v>
                </c:pt>
                <c:pt idx="1">
                  <c:v>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Opinión sobre el  beneficio de la obra</a:t>
            </a: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226518744697748E-2"/>
          <c:y val="0.22515544552241687"/>
          <c:w val="0.93194444444444446"/>
          <c:h val="0.5677941819772528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2"/>
              <c:layout>
                <c:manualLayout>
                  <c:x val="0.12102230971128598"/>
                  <c:y val="3.8021289005540974E-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encuesta1.xls]Hoja1'!$CD$18:$CD$20</c:f>
              <c:strCache>
                <c:ptCount val="3"/>
                <c:pt idx="0">
                  <c:v>SI </c:v>
                </c:pt>
                <c:pt idx="1">
                  <c:v>NO </c:v>
                </c:pt>
                <c:pt idx="2">
                  <c:v>Ns/NC</c:v>
                </c:pt>
              </c:strCache>
            </c:strRef>
          </c:cat>
          <c:val>
            <c:numRef>
              <c:f>'[Base encuesta1.xls]Hoja1'!$CE$18:$CE$20</c:f>
              <c:numCache>
                <c:formatCode>General</c:formatCode>
                <c:ptCount val="3"/>
                <c:pt idx="0">
                  <c:v>75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 baseline="0">
                <a:solidFill>
                  <a:sysClr val="windowText" lastClr="000000"/>
                </a:solidFill>
              </a:rPr>
              <a:t>Contribuye a mejorar la imagen urbana</a:t>
            </a:r>
            <a:endParaRPr lang="es-MX" sz="1600" b="1">
              <a:solidFill>
                <a:sysClr val="windowText" lastClr="000000"/>
              </a:solidFill>
            </a:endParaRP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-8.0943132108486485E-2"/>
                  <c:y val="8.135753864100321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1248906386701664E-2"/>
                  <c:y val="-8.06794983960338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encuesta1.xls]Hoja1'!$CD$23:$CD$25</c:f>
              <c:strCache>
                <c:ptCount val="3"/>
                <c:pt idx="0">
                  <c:v>SI</c:v>
                </c:pt>
                <c:pt idx="1">
                  <c:v>NO </c:v>
                </c:pt>
                <c:pt idx="2">
                  <c:v>Ns/Nc</c:v>
                </c:pt>
              </c:strCache>
            </c:strRef>
          </c:cat>
          <c:val>
            <c:numRef>
              <c:f>'[Base encuesta1.xls]Hoja1'!$CE$23:$CE$25</c:f>
              <c:numCache>
                <c:formatCode>General</c:formatCode>
                <c:ptCount val="3"/>
                <c:pt idx="0">
                  <c:v>79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Opinión sobre calidad de la obra</a:t>
            </a: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-0.11202580927384077"/>
                  <c:y val="6.35783027121609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4026684164479434E-2"/>
                  <c:y val="-1.89847623213764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encuesta1.xls]Hoja1'!$CD$28:$CD$30</c:f>
              <c:strCache>
                <c:ptCount val="3"/>
                <c:pt idx="0">
                  <c:v>Buena </c:v>
                </c:pt>
                <c:pt idx="1">
                  <c:v>Regular </c:v>
                </c:pt>
                <c:pt idx="2">
                  <c:v>Mala </c:v>
                </c:pt>
              </c:strCache>
            </c:strRef>
          </c:cat>
          <c:val>
            <c:numRef>
              <c:f>'[Base encuesta1.xls]Hoja1'!$CE$28:$CE$30</c:f>
              <c:numCache>
                <c:formatCode>General</c:formatCode>
                <c:ptCount val="3"/>
                <c:pt idx="0">
                  <c:v>68</c:v>
                </c:pt>
                <c:pt idx="1">
                  <c:v>12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Desempeño</a:t>
            </a:r>
            <a:r>
              <a:rPr lang="es-MX" sz="1600" b="1" baseline="0">
                <a:solidFill>
                  <a:sysClr val="windowText" lastClr="000000"/>
                </a:solidFill>
              </a:rPr>
              <a:t> del Gobierno Municial en la obra </a:t>
            </a:r>
            <a:endParaRPr lang="es-MX" sz="1600" b="1">
              <a:solidFill>
                <a:sysClr val="windowText" lastClr="000000"/>
              </a:solidFill>
            </a:endParaRP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944444444444442E-2"/>
          <c:y val="0.2997626859142607"/>
          <c:w val="0.96805555555555556"/>
          <c:h val="0.55390529308836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8.9931649168853892E-2"/>
                  <c:y val="-0.272199985418489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763998250218723"/>
                  <c:y val="-2.36143919510061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451279527559056"/>
                  <c:y val="-5.095873432487605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'[Base encuesta1.xls]Hoja1'!$CD$33:$CD$35</c:f>
              <c:strCache>
                <c:ptCount val="3"/>
                <c:pt idx="0">
                  <c:v>Acertado</c:v>
                </c:pt>
                <c:pt idx="1">
                  <c:v>Inadecuado </c:v>
                </c:pt>
                <c:pt idx="2">
                  <c:v>Insuficiente </c:v>
                </c:pt>
              </c:strCache>
            </c:strRef>
          </c:cat>
          <c:val>
            <c:numRef>
              <c:f>'[Base encuesta1.xls]Hoja1'!$CE$33:$CE$35</c:f>
              <c:numCache>
                <c:formatCode>General</c:formatCode>
                <c:ptCount val="3"/>
                <c:pt idx="0">
                  <c:v>80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Calificación sobre calidad de la obra</a:t>
            </a: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888888888888889E-3"/>
          <c:y val="0.19184893554972296"/>
          <c:w val="0.98333333333333328"/>
          <c:h val="0.6515383493729950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'[Base encuesta1.xls]Hoja1'!$CD$38:$CD$43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val>
            <c:numRef>
              <c:f>'[Base encuesta1.xls]Hoja1'!$CE$38:$CE$43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24</c:v>
                </c:pt>
                <c:pt idx="4">
                  <c:v>32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MX" sz="1600" b="1">
                <a:solidFill>
                  <a:sysClr val="windowText" lastClr="000000"/>
                </a:solidFill>
              </a:rPr>
              <a:t>Calificación</a:t>
            </a:r>
            <a:r>
              <a:rPr lang="es-MX" sz="1600" b="1" baseline="0">
                <a:solidFill>
                  <a:sysClr val="windowText" lastClr="000000"/>
                </a:solidFill>
              </a:rPr>
              <a:t> al d</a:t>
            </a:r>
            <a:r>
              <a:rPr lang="es-MX" sz="1600" b="1">
                <a:solidFill>
                  <a:sysClr val="windowText" lastClr="000000"/>
                </a:solidFill>
              </a:rPr>
              <a:t>esempeño del Presidente Municipal</a:t>
            </a:r>
          </a:p>
        </c:rich>
      </c:tx>
      <c:overlay val="0"/>
      <c:spPr>
        <a:solidFill>
          <a:sysClr val="window" lastClr="FFFFFF"/>
        </a:solidFill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722222222222224E-2"/>
          <c:y val="0.33217009332166808"/>
          <c:w val="0.94305555555555554"/>
          <c:h val="0.5631645523476231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'[Base encuesta1.xls]Hoja1'!$CD$47:$CD$52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</c:numCache>
            </c:numRef>
          </c:cat>
          <c:val>
            <c:numRef>
              <c:f>'[Base encuesta1.xls]Hoja1'!$CE$47:$CE$52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8</c:v>
                </c:pt>
                <c:pt idx="3">
                  <c:v>18</c:v>
                </c:pt>
                <c:pt idx="4">
                  <c:v>33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6341512290216834"/>
          <c:y val="0.88926391121525039"/>
          <c:w val="0.47120636891342943"/>
          <c:h val="0.10610649447365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676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85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364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16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724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85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78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64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6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14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48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9291A-B211-44CB-A7E5-EBD2072BA58A}" type="datetimeFigureOut">
              <a:rPr lang="es-MX" smtClean="0"/>
              <a:t>03/12/2016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DF4B-7118-4AE7-9673-784D484C2E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10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73488"/>
            <a:ext cx="9144000" cy="1281918"/>
          </a:xfrm>
        </p:spPr>
        <p:txBody>
          <a:bodyPr/>
          <a:lstStyle/>
          <a:p>
            <a:r>
              <a:rPr lang="es-MX" dirty="0" smtClean="0">
                <a:latin typeface="Gill Sans MT" panose="020B0502020104020203" pitchFamily="34" charset="0"/>
              </a:rPr>
              <a:t>Encuesta de Evaluación </a:t>
            </a:r>
            <a:endParaRPr lang="es-MX" dirty="0">
              <a:latin typeface="Gill Sans MT" panose="020B0502020104020203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5920" y="6035039"/>
            <a:ext cx="9022080" cy="1128833"/>
          </a:xfrm>
        </p:spPr>
        <p:txBody>
          <a:bodyPr/>
          <a:lstStyle/>
          <a:p>
            <a:r>
              <a:rPr lang="es-MX" dirty="0" smtClean="0">
                <a:latin typeface="Gill Sans MT" panose="020B0502020104020203" pitchFamily="34" charset="0"/>
              </a:rPr>
              <a:t>Plan de acción local, gobierno abierto </a:t>
            </a:r>
            <a:r>
              <a:rPr lang="es-MX" dirty="0">
                <a:latin typeface="Gill Sans MT" panose="020B0502020104020203" pitchFamily="34" charset="0"/>
              </a:rPr>
              <a:t>I</a:t>
            </a:r>
            <a:r>
              <a:rPr lang="es-MX" dirty="0" smtClean="0">
                <a:latin typeface="Gill Sans MT" panose="020B0502020104020203" pitchFamily="34" charset="0"/>
              </a:rPr>
              <a:t>xtenco.</a:t>
            </a:r>
            <a:endParaRPr lang="es-MX" dirty="0">
              <a:latin typeface="Gill Sans MT" panose="020B0502020104020203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847" y="1451500"/>
            <a:ext cx="9648305" cy="443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8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8091" y="4980077"/>
            <a:ext cx="9144000" cy="1655762"/>
          </a:xfrm>
        </p:spPr>
        <p:txBody>
          <a:bodyPr/>
          <a:lstStyle/>
          <a:p>
            <a:r>
              <a:rPr lang="es-MX" dirty="0" smtClean="0">
                <a:latin typeface="Century Gothic" panose="020B0502020202020204" pitchFamily="34" charset="0"/>
              </a:rPr>
              <a:t>Vecinos del municipio, así como alumnos y profesores están satisfechos con la obra de pavimentación realizada, en el cual se justifica un trabajo de calidad en beneficio a los habitantes del municipio.</a:t>
            </a:r>
            <a:endParaRPr lang="es-MX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765520"/>
              </p:ext>
            </p:extLst>
          </p:nvPr>
        </p:nvGraphicFramePr>
        <p:xfrm>
          <a:off x="2614411" y="0"/>
          <a:ext cx="698034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216131"/>
            <a:ext cx="1241836" cy="1346662"/>
          </a:xfrm>
          <a:prstGeom prst="rect">
            <a:avLst/>
          </a:prstGeom>
        </p:spPr>
      </p:pic>
      <p:pic>
        <p:nvPicPr>
          <p:cNvPr id="9218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727" y="11741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5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9758" y="4494727"/>
            <a:ext cx="9144000" cy="2363273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s-MX" sz="1600" dirty="0" smtClean="0">
                <a:latin typeface="Century Gothic" panose="020B0502020202020204" pitchFamily="34" charset="0"/>
              </a:rPr>
              <a:t>Una vez más se muestra la buena voluntad y opinión publica de satisfacción de los habitantes de nuestro municipio, hacia el presidente municipal, no solo al presentar la obra de pavimentación de la calle 8 oriente, Sino de toda una jornada de trabajo, que se a venido realizando y transparentado durante casi 3 años de trabajo, con el objetivo de servir y dar una mejor calidad de vida a los vecinos del municipio, ya que ellos son los principales beneficiados con el proyecto realizado.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029576"/>
              </p:ext>
            </p:extLst>
          </p:nvPr>
        </p:nvGraphicFramePr>
        <p:xfrm>
          <a:off x="2318197" y="1"/>
          <a:ext cx="748262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131"/>
            <a:ext cx="1549757" cy="1064029"/>
          </a:xfrm>
          <a:prstGeom prst="rect">
            <a:avLst/>
          </a:prstGeom>
        </p:spPr>
      </p:pic>
      <p:pic>
        <p:nvPicPr>
          <p:cNvPr id="10242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103" y="216131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8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 smtClean="0">
                <a:latin typeface="Gill Sans MT" panose="020B0502020104020203" pitchFamily="34" charset="0"/>
              </a:rPr>
              <a:t>Composición de la encuesta</a:t>
            </a:r>
            <a:endParaRPr lang="es-MX" sz="6000" b="1" dirty="0">
              <a:latin typeface="Gill Sans MT" panose="020B05020201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938954"/>
            <a:ext cx="10515600" cy="29190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Gill Sans MT" panose="020B0502020104020203" pitchFamily="34" charset="0"/>
              </a:rPr>
              <a:t>Encuesta realizada a las personas beneficiadas con la obra de pavimentación …… en la cual se muestra la aprobación por parte de las personas hacia el gobierno municipal, </a:t>
            </a:r>
            <a:r>
              <a:rPr lang="es-MX" dirty="0">
                <a:latin typeface="Gill Sans MT" panose="020B0502020104020203" pitchFamily="34" charset="0"/>
              </a:rPr>
              <a:t>y</a:t>
            </a:r>
            <a:r>
              <a:rPr lang="es-MX" dirty="0" smtClean="0">
                <a:latin typeface="Gill Sans MT" panose="020B0502020104020203" pitchFamily="34" charset="0"/>
              </a:rPr>
              <a:t>a que dicha obra beneficia a mas de 400 personas entre ellos alumnos y docentes de la escuela secuela secundaria General Lázaro Cárdenas y vecinos del municipio.</a:t>
            </a:r>
            <a:endParaRPr lang="es-MX" dirty="0">
              <a:latin typeface="Gill Sans MT" panose="020B05020201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283407"/>
            <a:ext cx="965663" cy="996118"/>
          </a:xfrm>
          <a:prstGeom prst="rect">
            <a:avLst/>
          </a:prstGeom>
        </p:spPr>
      </p:pic>
      <p:pic>
        <p:nvPicPr>
          <p:cNvPr id="2050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1" y="83127"/>
            <a:ext cx="1604702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4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896" y="5318973"/>
            <a:ext cx="10515600" cy="837127"/>
          </a:xfrm>
        </p:spPr>
        <p:txBody>
          <a:bodyPr>
            <a:normAutofit/>
          </a:bodyPr>
          <a:lstStyle/>
          <a:p>
            <a:pPr algn="just"/>
            <a:r>
              <a:rPr lang="es-MX" sz="1600" dirty="0" smtClean="0">
                <a:latin typeface="Century Gothic" panose="020B0502020202020204" pitchFamily="34" charset="0"/>
              </a:rPr>
              <a:t>Encuesta de avaluación del plan de acción local de gobierno abierto en obra publica del Municipio de  </a:t>
            </a:r>
            <a:r>
              <a:rPr lang="es-MX" sz="1600" dirty="0">
                <a:latin typeface="Century Gothic" panose="020B0502020202020204" pitchFamily="34" charset="0"/>
              </a:rPr>
              <a:t>I</a:t>
            </a:r>
            <a:r>
              <a:rPr lang="es-MX" sz="1600" dirty="0" smtClean="0">
                <a:latin typeface="Century Gothic" panose="020B0502020202020204" pitchFamily="34" charset="0"/>
              </a:rPr>
              <a:t>xtenco, donde la avalúan hombres y mujeres beneficiados con la obra de pavimentación de la calle 8  oriente del Municipio.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893057"/>
              </p:ext>
            </p:extLst>
          </p:nvPr>
        </p:nvGraphicFramePr>
        <p:xfrm>
          <a:off x="1635616" y="824246"/>
          <a:ext cx="8422783" cy="4353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239491" y="6362163"/>
            <a:ext cx="767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Plan de Acción </a:t>
            </a:r>
            <a:r>
              <a:rPr lang="es-ES" dirty="0"/>
              <a:t>L</a:t>
            </a:r>
            <a:r>
              <a:rPr lang="es-ES" dirty="0" smtClean="0"/>
              <a:t>ocal para Gobierno Abierto en materia de Obra Publica Ixtenco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7" y="237484"/>
            <a:ext cx="1113906" cy="1042676"/>
          </a:xfrm>
          <a:prstGeom prst="rect">
            <a:avLst/>
          </a:prstGeom>
        </p:spPr>
      </p:pic>
      <p:pic>
        <p:nvPicPr>
          <p:cNvPr id="1026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905" y="237484"/>
            <a:ext cx="161468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0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6727" y="5353565"/>
            <a:ext cx="9144000" cy="1240418"/>
          </a:xfrm>
        </p:spPr>
        <p:txBody>
          <a:bodyPr/>
          <a:lstStyle/>
          <a:p>
            <a:r>
              <a:rPr lang="es-MX" dirty="0" smtClean="0">
                <a:latin typeface="Century Gothic" panose="020B0502020202020204" pitchFamily="34" charset="0"/>
              </a:rPr>
              <a:t>Tal como se muestra en la presente grafica los principales beneficiados son estudiantes y profesores de la escuela secundaria Lázaro Cárdenas.</a:t>
            </a:r>
            <a:endParaRPr lang="es-MX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913546"/>
              </p:ext>
            </p:extLst>
          </p:nvPr>
        </p:nvGraphicFramePr>
        <p:xfrm>
          <a:off x="2187068" y="116378"/>
          <a:ext cx="8403659" cy="508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16" y="155448"/>
            <a:ext cx="1313411" cy="1124713"/>
          </a:xfrm>
          <a:prstGeom prst="rect">
            <a:avLst/>
          </a:prstGeom>
        </p:spPr>
      </p:pic>
      <p:pic>
        <p:nvPicPr>
          <p:cNvPr id="3074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0" y="155448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2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962370"/>
              </p:ext>
            </p:extLst>
          </p:nvPr>
        </p:nvGraphicFramePr>
        <p:xfrm>
          <a:off x="1854558" y="0"/>
          <a:ext cx="783035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5" y="138821"/>
            <a:ext cx="1409260" cy="1124713"/>
          </a:xfrm>
          <a:prstGeom prst="rect">
            <a:avLst/>
          </a:prstGeom>
        </p:spPr>
      </p:pic>
      <p:pic>
        <p:nvPicPr>
          <p:cNvPr id="4098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604" y="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87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4907" y="5100034"/>
            <a:ext cx="9144000" cy="914400"/>
          </a:xfrm>
        </p:spPr>
        <p:txBody>
          <a:bodyPr>
            <a:noAutofit/>
          </a:bodyPr>
          <a:lstStyle/>
          <a:p>
            <a:pPr algn="just"/>
            <a:r>
              <a:rPr lang="es-MX" sz="1800" dirty="0" smtClean="0">
                <a:latin typeface="Century Gothic" panose="020B0502020202020204" pitchFamily="34" charset="0"/>
              </a:rPr>
              <a:t>De acuerdo a la opinión sobre el beneficio de la obra de pavimentación se presume en un 94% de aceptación por parte de las personas beneficiadas con la obra realizada.</a:t>
            </a:r>
            <a:endParaRPr lang="es-MX" sz="18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378523"/>
              </p:ext>
            </p:extLst>
          </p:nvPr>
        </p:nvGraphicFramePr>
        <p:xfrm>
          <a:off x="1911927" y="0"/>
          <a:ext cx="8264177" cy="491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4" y="205323"/>
            <a:ext cx="1429789" cy="1041586"/>
          </a:xfrm>
          <a:prstGeom prst="rect">
            <a:avLst/>
          </a:prstGeom>
        </p:spPr>
      </p:pic>
      <p:pic>
        <p:nvPicPr>
          <p:cNvPr id="5122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859" y="99753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86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2333" y="5186139"/>
            <a:ext cx="9144000" cy="1279055"/>
          </a:xfrm>
        </p:spPr>
        <p:txBody>
          <a:bodyPr/>
          <a:lstStyle/>
          <a:p>
            <a:r>
              <a:rPr lang="es-MX" dirty="0" smtClean="0">
                <a:latin typeface="Century Gothic" panose="020B0502020202020204" pitchFamily="34" charset="0"/>
              </a:rPr>
              <a:t>Con esta obra, no solo se logro beneficiar a los vecinos de la calle, sino que con ello también se logro mejorar la imagen urbana del municipio. </a:t>
            </a:r>
            <a:endParaRPr lang="es-MX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779085"/>
              </p:ext>
            </p:extLst>
          </p:nvPr>
        </p:nvGraphicFramePr>
        <p:xfrm>
          <a:off x="2575776" y="0"/>
          <a:ext cx="721216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8" y="155447"/>
            <a:ext cx="1314797" cy="975084"/>
          </a:xfrm>
          <a:prstGeom prst="rect">
            <a:avLst/>
          </a:prstGeom>
        </p:spPr>
      </p:pic>
      <p:pic>
        <p:nvPicPr>
          <p:cNvPr id="6146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333" y="33251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53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074829"/>
              </p:ext>
            </p:extLst>
          </p:nvPr>
        </p:nvGraphicFramePr>
        <p:xfrm>
          <a:off x="1957589" y="0"/>
          <a:ext cx="7431110" cy="504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9" y="0"/>
            <a:ext cx="1425009" cy="1241092"/>
          </a:xfrm>
          <a:prstGeom prst="rect">
            <a:avLst/>
          </a:prstGeom>
        </p:spPr>
      </p:pic>
      <p:pic>
        <p:nvPicPr>
          <p:cNvPr id="7170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350" y="33251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31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79302" y="5044472"/>
            <a:ext cx="9144000" cy="1655762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De acuerdo a la encuesta realizada el gobierno municipal tuvo un nivel acertado hacia la obra de pavimentación donde logro beneficiar a más de 400 personas y con ello mejorar la imagen urbana del municipio de Ixtenco. </a:t>
            </a:r>
            <a:endParaRPr lang="es-MX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883595"/>
              </p:ext>
            </p:extLst>
          </p:nvPr>
        </p:nvGraphicFramePr>
        <p:xfrm>
          <a:off x="2163652" y="0"/>
          <a:ext cx="670989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6" y="188697"/>
            <a:ext cx="1098666" cy="958459"/>
          </a:xfrm>
          <a:prstGeom prst="rect">
            <a:avLst/>
          </a:prstGeom>
        </p:spPr>
      </p:pic>
      <p:pic>
        <p:nvPicPr>
          <p:cNvPr id="8194" name="Picture 2" descr="Resultado de imagen para logo de iaip-tlaxcal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720" y="12219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950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130</TotalTime>
  <Words>425</Words>
  <Application>Microsoft Office PowerPoint</Application>
  <PresentationFormat>Panorámica</PresentationFormat>
  <Paragraphs>21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Gill Sans MT</vt:lpstr>
      <vt:lpstr>Tema de Office</vt:lpstr>
      <vt:lpstr>Encuesta de Evaluación </vt:lpstr>
      <vt:lpstr>Composición de la encuesta</vt:lpstr>
      <vt:lpstr>Encuesta de avaluación del plan de acción local de gobierno abierto en obra publica del Municipio de  Ixtenco, donde la avalúan hombres y mujeres beneficiados con la obra de pavimentación de la calle 8  oriente del Municipio.</vt:lpstr>
      <vt:lpstr>Presentación de PowerPoint</vt:lpstr>
      <vt:lpstr>Presentación de PowerPoint</vt:lpstr>
      <vt:lpstr>De acuerdo a la opinión sobre el beneficio de la obra de pavimentación se presume en un 94% de aceptación por parte de las personas beneficiadas con la obra realizada.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Encuesta de Evaluación</dc:title>
  <dc:creator>heriberto ventura</dc:creator>
  <cp:lastModifiedBy>hp</cp:lastModifiedBy>
  <cp:revision>18</cp:revision>
  <dcterms:created xsi:type="dcterms:W3CDTF">2016-11-23T03:53:42Z</dcterms:created>
  <dcterms:modified xsi:type="dcterms:W3CDTF">2016-12-04T01:29:39Z</dcterms:modified>
</cp:coreProperties>
</file>