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Overlock" charset="0"/>
      <p:regular r:id="rId43"/>
      <p:bold r:id="rId44"/>
      <p:italic r:id="rId45"/>
      <p:boldItalic r:id="rId46"/>
    </p:embeddedFont>
    <p:embeddedFont>
      <p:font typeface="Calibri"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00" y="1956625"/>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txBox="1">
            <a:spLocks noGrp="1"/>
          </p:cNvSpPr>
          <p:nvPr>
            <p:ph type="body" idx="1"/>
          </p:nvPr>
        </p:nvSpPr>
        <p:spPr>
          <a:xfrm rot="5400000">
            <a:off x="1799400" y="-596075"/>
            <a:ext cx="5811900" cy="77343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 name="Shape 19"/>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 name="Shape 25"/>
          <p:cNvSpPr txBox="1">
            <a:spLocks noGrp="1"/>
          </p:cNvSpPr>
          <p:nvPr>
            <p:ph type="body" idx="1"/>
          </p:nvPr>
        </p:nvSpPr>
        <p:spPr>
          <a:xfrm>
            <a:off x="831850" y="4589462"/>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 name="Shape 31"/>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8" name="Shape 38"/>
          <p:cNvSpPr txBox="1">
            <a:spLocks noGrp="1"/>
          </p:cNvSpPr>
          <p:nvPr>
            <p:ph type="body" idx="1"/>
          </p:nvPr>
        </p:nvSpPr>
        <p:spPr>
          <a:xfrm>
            <a:off x="839787"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9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7" name="Shape 4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5183187" y="987425"/>
            <a:ext cx="61722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3" name="Shape 63"/>
          <p:cNvSpPr>
            <a:spLocks noGrp="1"/>
          </p:cNvSpPr>
          <p:nvPr>
            <p:ph type="pic" idx="2"/>
          </p:nvPr>
        </p:nvSpPr>
        <p:spPr>
          <a:xfrm>
            <a:off x="5183187" y="987425"/>
            <a:ext cx="61722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a:solidFill>
                  <a:srgbClr val="888888"/>
                </a:solidFill>
                <a:latin typeface="Calibri"/>
                <a:ea typeface="Calibri"/>
                <a:cs typeface="Calibri"/>
                <a:sym typeface="Calibri"/>
              </a:rPr>
              <a:pPr marL="0" marR="0" lvl="0" indent="0" algn="r" rtl="0">
                <a:spcBef>
                  <a:spcPts val="0"/>
                </a:spcBef>
                <a:buSzPct val="25000"/>
                <a:buNone/>
              </a:pPr>
              <a:t>‹Nº›</a:t>
            </a:fld>
            <a:endParaRPr lang="es-MX"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 name="Shape 7"/>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626003" y="289942"/>
            <a:ext cx="2835600" cy="1455600"/>
          </a:xfrm>
          <a:prstGeom prst="rect">
            <a:avLst/>
          </a:prstGeom>
          <a:noFill/>
          <a:ln>
            <a:noFill/>
          </a:ln>
          <a:effectLst>
            <a:outerShdw blurRad="190500" dist="50800" dir="5400000" sx="110000" sy="110000" algn="ctr" rotWithShape="0">
              <a:srgbClr val="000000">
                <a:alpha val="67843"/>
              </a:srgbClr>
            </a:outerShdw>
          </a:effectLst>
        </p:spPr>
      </p:pic>
      <p:sp>
        <p:nvSpPr>
          <p:cNvPr id="85" name="Shape 85"/>
          <p:cNvSpPr txBox="1"/>
          <p:nvPr/>
        </p:nvSpPr>
        <p:spPr>
          <a:xfrm>
            <a:off x="626000" y="2018125"/>
            <a:ext cx="11013900" cy="47346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2400" b="0" i="0" u="none" strike="noStrike" cap="none">
                <a:solidFill>
                  <a:srgbClr val="EFEFEF"/>
                </a:solidFill>
              </a:rPr>
              <a:t>Artículo 19 oficina para México y Centroamérica es una organización independiente y apartidista que promueve y defiende el avance progresivo de los derechos de </a:t>
            </a:r>
            <a:r>
              <a:rPr lang="es-MX" sz="2400" b="1" i="0" u="none" strike="noStrike" cap="none">
                <a:solidFill>
                  <a:srgbClr val="EFEFEF"/>
                </a:solidFill>
              </a:rPr>
              <a:t>libertad de expresión</a:t>
            </a:r>
            <a:r>
              <a:rPr lang="es-MX" sz="2400" b="0" i="0" u="none" strike="noStrike" cap="none">
                <a:solidFill>
                  <a:srgbClr val="EFEFEF"/>
                </a:solidFill>
              </a:rPr>
              <a:t> y </a:t>
            </a:r>
            <a:r>
              <a:rPr lang="es-MX" sz="2400" b="1" i="0" u="none" strike="noStrike" cap="none">
                <a:solidFill>
                  <a:srgbClr val="EFEFEF"/>
                </a:solidFill>
              </a:rPr>
              <a:t>acceso a la información</a:t>
            </a:r>
            <a:r>
              <a:rPr lang="es-MX" sz="2400" b="0" i="0" u="none" strike="noStrike" cap="none">
                <a:solidFill>
                  <a:srgbClr val="EFEFEF"/>
                </a:solidFill>
              </a:rPr>
              <a:t> de todas las personas, de acuerdo a los más altos estándares internacionales de Derechos Humanos. Actualmente son los coordinadores del núcleo de sociedad civil de la Alianza para el Gobierno Abierto.</a:t>
            </a:r>
          </a:p>
          <a:p>
            <a:pPr marL="0" marR="0" lvl="0" indent="0" algn="just" rtl="0">
              <a:spcBef>
                <a:spcPts val="0"/>
              </a:spcBef>
              <a:buNone/>
            </a:pPr>
            <a:endParaRPr sz="2400">
              <a:solidFill>
                <a:srgbClr val="EFEFEF"/>
              </a:solidFill>
            </a:endParaRPr>
          </a:p>
          <a:p>
            <a:pPr marL="0" marR="0" lvl="0" indent="0" algn="just" rtl="0">
              <a:spcBef>
                <a:spcPts val="0"/>
              </a:spcBef>
              <a:buSzPct val="25000"/>
              <a:buNone/>
            </a:pPr>
            <a:r>
              <a:rPr lang="es-MX" sz="2400">
                <a:solidFill>
                  <a:srgbClr val="EFEFEF"/>
                </a:solidFill>
              </a:rPr>
              <a:t>Twitter de gobierno abierto: @GobAbierto_MX</a:t>
            </a:r>
          </a:p>
          <a:p>
            <a:pPr marL="0" marR="0" lvl="0" indent="0" algn="just" rtl="0">
              <a:spcBef>
                <a:spcPts val="0"/>
              </a:spcBef>
              <a:buNone/>
            </a:pPr>
            <a:endParaRPr sz="2400">
              <a:solidFill>
                <a:srgbClr val="EFEFEF"/>
              </a:solidFill>
            </a:endParaRPr>
          </a:p>
          <a:p>
            <a:pPr marL="0" marR="0" lvl="0" indent="0" algn="just" rtl="0">
              <a:spcBef>
                <a:spcPts val="0"/>
              </a:spcBef>
              <a:buSzPct val="25000"/>
              <a:buNone/>
            </a:pPr>
            <a:r>
              <a:rPr lang="es-MX" sz="2400" b="1">
                <a:solidFill>
                  <a:srgbClr val="EFEFEF"/>
                </a:solidFill>
              </a:rPr>
              <a:t>Página Web</a:t>
            </a:r>
            <a:r>
              <a:rPr lang="es-MX" sz="2400">
                <a:solidFill>
                  <a:srgbClr val="EFEFEF"/>
                </a:solidFill>
              </a:rPr>
              <a:t>: www.articulo19.org</a:t>
            </a:r>
          </a:p>
          <a:p>
            <a:pPr marL="0" marR="0" lvl="0" indent="0" algn="just" rtl="0">
              <a:spcBef>
                <a:spcPts val="0"/>
              </a:spcBef>
              <a:buNone/>
            </a:pPr>
            <a:endParaRPr sz="1800" b="1">
              <a:solidFill>
                <a:srgbClr val="EFEFEF"/>
              </a:solidFill>
            </a:endParaRPr>
          </a:p>
          <a:p>
            <a:pPr marL="0" marR="0" lvl="0" indent="0" algn="just" rtl="0">
              <a:spcBef>
                <a:spcPts val="0"/>
              </a:spcBef>
              <a:buSzPct val="25000"/>
              <a:buNone/>
            </a:pPr>
            <a:r>
              <a:rPr lang="es-MX" sz="1800" b="1">
                <a:solidFill>
                  <a:srgbClr val="EFEFEF"/>
                </a:solidFill>
              </a:rPr>
              <a:t>Ricardo Luévano </a:t>
            </a:r>
            <a:r>
              <a:rPr lang="es-MX" sz="1800">
                <a:solidFill>
                  <a:srgbClr val="EFEFEF"/>
                </a:solidFill>
              </a:rPr>
              <a:t>- luevano@article19.org /  </a:t>
            </a:r>
            <a:r>
              <a:rPr lang="es-MX" sz="1800" b="1">
                <a:solidFill>
                  <a:srgbClr val="EFEFEF"/>
                </a:solidFill>
              </a:rPr>
              <a:t>Yolotli Fuentes </a:t>
            </a:r>
            <a:r>
              <a:rPr lang="es-MX" sz="1800">
                <a:solidFill>
                  <a:srgbClr val="EFEFEF"/>
                </a:solidFill>
              </a:rPr>
              <a:t>– yolotli@article19.org </a:t>
            </a:r>
          </a:p>
          <a:p>
            <a:pPr marL="0" marR="0" lvl="0" indent="0" algn="just" rtl="0">
              <a:spcBef>
                <a:spcPts val="0"/>
              </a:spcBef>
              <a:buSzPct val="25000"/>
              <a:buNone/>
            </a:pPr>
            <a:r>
              <a:rPr lang="es-MX" sz="1800" b="1">
                <a:solidFill>
                  <a:srgbClr val="EFEFEF"/>
                </a:solidFill>
              </a:rPr>
              <a:t>Javier Moro </a:t>
            </a:r>
            <a:r>
              <a:rPr lang="es-MX" sz="1800">
                <a:solidFill>
                  <a:srgbClr val="EFEFEF"/>
                </a:solidFill>
              </a:rPr>
              <a:t>– jmoro@article19.org     /      </a:t>
            </a:r>
            <a:r>
              <a:rPr lang="es-MX" sz="1800" b="1">
                <a:solidFill>
                  <a:srgbClr val="EFEFEF"/>
                </a:solidFill>
              </a:rPr>
              <a:t>Lucía Moguel </a:t>
            </a:r>
            <a:r>
              <a:rPr lang="es-MX" sz="1800">
                <a:solidFill>
                  <a:srgbClr val="EFEFEF"/>
                </a:solidFill>
              </a:rPr>
              <a:t>– lmoguel@article19.org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245250" y="1695300"/>
            <a:ext cx="11701500" cy="3467400"/>
          </a:xfrm>
          <a:prstGeom prst="rect">
            <a:avLst/>
          </a:prstGeom>
          <a:noFill/>
          <a:ln>
            <a:noFill/>
          </a:ln>
        </p:spPr>
        <p:txBody>
          <a:bodyPr lIns="91425" tIns="91425" rIns="91425" bIns="91425" anchor="t" anchorCtr="0">
            <a:noAutofit/>
          </a:bodyPr>
          <a:lstStyle/>
          <a:p>
            <a:pPr lvl="0" algn="just" rtl="0">
              <a:spcBef>
                <a:spcPts val="0"/>
              </a:spcBef>
              <a:buClr>
                <a:schemeClr val="dk1"/>
              </a:buClr>
              <a:buSzPct val="25000"/>
              <a:buFont typeface="Arial"/>
              <a:buNone/>
            </a:pPr>
            <a:r>
              <a:rPr lang="es-MX" sz="3200" b="1">
                <a:solidFill>
                  <a:srgbClr val="D8D8D8"/>
                </a:solidFill>
              </a:rPr>
              <a:t>El Gobierno Abierto es</a:t>
            </a:r>
            <a:r>
              <a:rPr lang="es-MX" sz="3200">
                <a:solidFill>
                  <a:srgbClr val="D8D8D8"/>
                </a:solidFill>
              </a:rPr>
              <a:t> un modelo de gestión en el que el Gobierno abre la posibilidad de que los ciudadanos participen para monitorear e influir en los procesos del gobierno, a través del acceso a la información y el acceso a la hechura de las políticas públicas.</a:t>
            </a:r>
          </a:p>
          <a:p>
            <a:pPr lvl="0" algn="r" rtl="0">
              <a:spcBef>
                <a:spcPts val="0"/>
              </a:spcBef>
              <a:buClr>
                <a:schemeClr val="dk1"/>
              </a:buClr>
              <a:buSzPct val="25000"/>
              <a:buFont typeface="Arial"/>
              <a:buNone/>
            </a:pPr>
            <a:r>
              <a:rPr lang="es-MX" sz="3200">
                <a:solidFill>
                  <a:srgbClr val="D8D8D8"/>
                </a:solidFill>
              </a:rPr>
              <a:t>(Meijer, Curtin y Hillebrandt: 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a:off x="0" y="5739617"/>
            <a:ext cx="12192000" cy="623768"/>
          </a:xfrm>
          <a:prstGeom prst="rect">
            <a:avLst/>
          </a:prstGeom>
          <a:noFill/>
          <a:ln>
            <a:noFill/>
          </a:ln>
        </p:spPr>
      </p:pic>
      <p:sp>
        <p:nvSpPr>
          <p:cNvPr id="153" name="Shape 153"/>
          <p:cNvSpPr txBox="1"/>
          <p:nvPr/>
        </p:nvSpPr>
        <p:spPr>
          <a:xfrm>
            <a:off x="1283825" y="1308225"/>
            <a:ext cx="10579500" cy="3000000"/>
          </a:xfrm>
          <a:prstGeom prst="rect">
            <a:avLst/>
          </a:prstGeom>
          <a:noFill/>
          <a:ln>
            <a:noFill/>
          </a:ln>
        </p:spPr>
        <p:txBody>
          <a:bodyPr lIns="91425" tIns="91425" rIns="91425" bIns="91425" anchor="ctr" anchorCtr="0">
            <a:noAutofit/>
          </a:bodyPr>
          <a:lstStyle/>
          <a:p>
            <a:pPr lvl="0" rtl="0">
              <a:spcBef>
                <a:spcPts val="0"/>
              </a:spcBef>
              <a:buNone/>
            </a:pPr>
            <a:r>
              <a:rPr lang="es-MX" sz="5400">
                <a:solidFill>
                  <a:srgbClr val="00FFFF"/>
                </a:solidFill>
              </a:rPr>
              <a:t>Alianza para el Gobierno Abierto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556525" y="636975"/>
            <a:ext cx="10864800" cy="57009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3000">
                <a:solidFill>
                  <a:srgbClr val="00FFFF"/>
                </a:solidFill>
              </a:rPr>
              <a:t>Etapa reciente:</a:t>
            </a:r>
          </a:p>
          <a:p>
            <a:pPr marL="0" marR="0" lvl="0" indent="0" algn="just" rtl="0">
              <a:spcBef>
                <a:spcPts val="0"/>
              </a:spcBef>
              <a:buNone/>
            </a:pPr>
            <a:endParaRPr sz="3000">
              <a:solidFill>
                <a:srgbClr val="D8D8D8"/>
              </a:solidFill>
            </a:endParaRPr>
          </a:p>
          <a:p>
            <a:pPr marL="0" marR="0" lvl="0" indent="0" algn="just" rtl="0">
              <a:spcBef>
                <a:spcPts val="0"/>
              </a:spcBef>
              <a:buSzPct val="25000"/>
              <a:buNone/>
            </a:pPr>
            <a:r>
              <a:rPr lang="es-MX" sz="3100">
                <a:solidFill>
                  <a:srgbClr val="D8D8D8"/>
                </a:solidFill>
              </a:rPr>
              <a:t>El 21 de enero del año 2009, Barack Obama asumió la Presidencia de Estados Unidos. Y por la tarde, después de la ceremonia de toma de protesta firmó el decreto presidencial sobre “</a:t>
            </a:r>
            <a:r>
              <a:rPr lang="es-MX" sz="3100">
                <a:solidFill>
                  <a:srgbClr val="FFFF00"/>
                </a:solidFill>
              </a:rPr>
              <a:t>Transparencia y Gobierno Abierto</a:t>
            </a:r>
            <a:r>
              <a:rPr lang="es-MX" sz="3100">
                <a:solidFill>
                  <a:srgbClr val="D8D8D8"/>
                </a:solidFill>
              </a:rPr>
              <a:t>”. </a:t>
            </a:r>
          </a:p>
          <a:p>
            <a:pPr marL="0" marR="0" lvl="0" indent="0" algn="just" rtl="0">
              <a:spcBef>
                <a:spcPts val="0"/>
              </a:spcBef>
              <a:buSzPct val="25000"/>
              <a:buNone/>
            </a:pPr>
            <a:r>
              <a:rPr lang="es-MX" sz="3100">
                <a:solidFill>
                  <a:srgbClr val="D8D8D8"/>
                </a:solidFill>
              </a:rPr>
              <a:t>Tres años después en el marco del 66 período ordinario de sesiones de la Organización de las Naciones Unidas (septiembre de 2011), ocho países, entre ellos Brasil y México firmaron la </a:t>
            </a:r>
            <a:r>
              <a:rPr lang="es-MX" sz="3100" b="1">
                <a:solidFill>
                  <a:srgbClr val="00FFFF"/>
                </a:solidFill>
              </a:rPr>
              <a:t>Alianza para el Gobierno Abierto</a:t>
            </a:r>
            <a:r>
              <a:rPr lang="es-MX" sz="3100">
                <a:solidFill>
                  <a:srgbClr val="D8D8D8"/>
                </a:solidFill>
              </a:rPr>
              <a:t>.</a:t>
            </a:r>
          </a:p>
          <a:p>
            <a:pPr marL="0" marR="0" lvl="0" indent="0" algn="just" rtl="0">
              <a:spcBef>
                <a:spcPts val="0"/>
              </a:spcBef>
              <a:buSzPct val="25000"/>
              <a:buNone/>
            </a:pPr>
            <a:r>
              <a:rPr lang="es-MX" sz="3100">
                <a:solidFill>
                  <a:srgbClr val="D8D8D8"/>
                </a:solidFill>
              </a:rPr>
              <a:t>Actualmente hay 70</a:t>
            </a:r>
            <a:r>
              <a:rPr lang="es-MX" sz="3100" b="1">
                <a:solidFill>
                  <a:srgbClr val="D8D8D8"/>
                </a:solidFill>
              </a:rPr>
              <a:t> países </a:t>
            </a:r>
            <a:r>
              <a:rPr lang="es-MX" sz="3100">
                <a:solidFill>
                  <a:srgbClr val="D8D8D8"/>
                </a:solidFill>
              </a:rPr>
              <a:t>que han firmado la Alianza para el Gobierno Abierto.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477325" y="345775"/>
            <a:ext cx="45867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¿Qué es AGA México?</a:t>
            </a:r>
          </a:p>
        </p:txBody>
      </p:sp>
      <p:sp>
        <p:nvSpPr>
          <p:cNvPr id="164" name="Shape 164"/>
          <p:cNvSpPr txBox="1"/>
          <p:nvPr/>
        </p:nvSpPr>
        <p:spPr>
          <a:xfrm>
            <a:off x="886750" y="1771075"/>
            <a:ext cx="10523700" cy="4452900"/>
          </a:xfrm>
          <a:prstGeom prst="rect">
            <a:avLst/>
          </a:prstGeom>
          <a:noFill/>
          <a:ln>
            <a:noFill/>
          </a:ln>
        </p:spPr>
        <p:txBody>
          <a:bodyPr lIns="91425" tIns="91425" rIns="91425" bIns="91425" anchor="ctr" anchorCtr="0">
            <a:noAutofit/>
          </a:bodyPr>
          <a:lstStyle/>
          <a:p>
            <a:pPr lvl="0" rtl="0">
              <a:spcBef>
                <a:spcPts val="0"/>
              </a:spcBef>
              <a:buNone/>
            </a:pPr>
            <a:r>
              <a:rPr lang="es-MX" sz="3600">
                <a:solidFill>
                  <a:srgbClr val="D8D8D8"/>
                </a:solidFill>
              </a:rPr>
              <a:t>En 2011 México se sumó a OGP como parte del grupo  de ocho países fundadores de la iniciativa, junto con Brasil,  que fungió como co-patrocinador de esta iniciativa a nivel global, fueron los dos únicos países de América Latina que formaron parte de este grupo.</a:t>
            </a:r>
          </a:p>
          <a:p>
            <a:pPr lvl="0" rtl="0">
              <a:spcBef>
                <a:spcPts val="0"/>
              </a:spcBef>
              <a:buNone/>
            </a:pPr>
            <a:endParaRPr sz="3600">
              <a:solidFill>
                <a:srgbClr val="D8D8D8"/>
              </a:solidFill>
            </a:endParaRPr>
          </a:p>
          <a:p>
            <a:pPr lvl="0" rtl="0">
              <a:spcBef>
                <a:spcPts val="0"/>
              </a:spcBef>
              <a:buNone/>
            </a:pPr>
            <a:r>
              <a:rPr lang="es-MX" sz="3600">
                <a:solidFill>
                  <a:srgbClr val="D8D8D8"/>
                </a:solidFill>
              </a:rPr>
              <a:t>Actualmente 70 países han firmado la ALIANZA.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1817829" y="1025233"/>
            <a:ext cx="9086700" cy="861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000">
                <a:solidFill>
                  <a:srgbClr val="00FFFF"/>
                </a:solidFill>
              </a:rPr>
              <a:t>¿Qué es la Alianza para el Gobierno Abierto?</a:t>
            </a:r>
          </a:p>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170" name="Shape 170"/>
          <p:cNvGrpSpPr/>
          <p:nvPr/>
        </p:nvGrpSpPr>
        <p:grpSpPr>
          <a:xfrm>
            <a:off x="1128918" y="2365500"/>
            <a:ext cx="9687463" cy="3199809"/>
            <a:chOff x="13757" y="525318"/>
            <a:chExt cx="8444442" cy="2228434"/>
          </a:xfrm>
        </p:grpSpPr>
        <p:sp>
          <p:nvSpPr>
            <p:cNvPr id="171" name="Shape 171"/>
            <p:cNvSpPr/>
            <p:nvPr/>
          </p:nvSpPr>
          <p:spPr>
            <a:xfrm>
              <a:off x="5342505" y="1617712"/>
              <a:ext cx="3115694" cy="1026762"/>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2" name="Shape 172"/>
            <p:cNvSpPr txBox="1"/>
            <p:nvPr/>
          </p:nvSpPr>
          <p:spPr>
            <a:xfrm>
              <a:off x="5342505" y="1617712"/>
              <a:ext cx="3115694" cy="1026762"/>
            </a:xfrm>
            <a:prstGeom prst="rect">
              <a:avLst/>
            </a:prstGeom>
            <a:noFill/>
            <a:ln>
              <a:noFill/>
            </a:ln>
          </p:spPr>
          <p:txBody>
            <a:bodyPr lIns="78725" tIns="78725" rIns="78725" bIns="78725" anchor="ctr" anchorCtr="0">
              <a:noAutofit/>
            </a:bodyPr>
            <a:lstStyle/>
            <a:p>
              <a:pPr marL="0" marR="0" lvl="0" indent="0" algn="ctr" rtl="0">
                <a:lnSpc>
                  <a:spcPct val="90000"/>
                </a:lnSpc>
                <a:spcBef>
                  <a:spcPts val="0"/>
                </a:spcBef>
                <a:spcAft>
                  <a:spcPts val="0"/>
                </a:spcAft>
                <a:buClr>
                  <a:schemeClr val="dk1"/>
                </a:buClr>
                <a:buFont typeface="Calibri"/>
                <a:buNone/>
              </a:pPr>
              <a:endParaRPr sz="6200">
                <a:solidFill>
                  <a:schemeClr val="dk1"/>
                </a:solidFill>
                <a:latin typeface="Calibri"/>
                <a:ea typeface="Calibri"/>
                <a:cs typeface="Calibri"/>
                <a:sym typeface="Calibri"/>
              </a:endParaRPr>
            </a:p>
          </p:txBody>
        </p:sp>
        <p:sp>
          <p:nvSpPr>
            <p:cNvPr id="173" name="Shape 173"/>
            <p:cNvSpPr/>
            <p:nvPr/>
          </p:nvSpPr>
          <p:spPr>
            <a:xfrm>
              <a:off x="8210360" y="912766"/>
              <a:ext cx="247838" cy="247838"/>
            </a:xfrm>
            <a:prstGeom prst="ellipse">
              <a:avLst/>
            </a:prstGeom>
            <a:solidFill>
              <a:schemeClr val="dk2"/>
            </a:solidFill>
            <a:ln w="12700" cap="flat" cmpd="sng">
              <a:solidFill>
                <a:schemeClr val="accent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8210360" y="1210003"/>
              <a:ext cx="247838" cy="247838"/>
            </a:xfrm>
            <a:prstGeom prst="ellipse">
              <a:avLst/>
            </a:prstGeom>
            <a:solidFill>
              <a:srgbClr val="757070"/>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a:off x="3802294" y="1667208"/>
              <a:ext cx="389460" cy="389460"/>
            </a:xfrm>
            <a:prstGeom prst="ellipse">
              <a:avLst/>
            </a:prstGeom>
            <a:solidFill>
              <a:schemeClr val="dk2"/>
            </a:solidFill>
            <a:ln w="12700" cap="flat" cmpd="sng">
              <a:solidFill>
                <a:srgbClr val="A5A5A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a:off x="3521262" y="2031999"/>
              <a:ext cx="247838" cy="247838"/>
            </a:xfrm>
            <a:prstGeom prst="ellipse">
              <a:avLst/>
            </a:prstGeom>
            <a:solidFill>
              <a:srgbClr val="BFBFBF"/>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p:nvPr/>
          </p:nvSpPr>
          <p:spPr>
            <a:xfrm>
              <a:off x="6731479" y="640310"/>
              <a:ext cx="247838" cy="247838"/>
            </a:xfrm>
            <a:prstGeom prst="ellipse">
              <a:avLst/>
            </a:prstGeom>
            <a:solidFill>
              <a:schemeClr val="dk2"/>
            </a:solidFill>
            <a:ln w="12700" cap="flat" cmpd="sng">
              <a:solidFill>
                <a:srgbClr val="33CCC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p:nvPr/>
          </p:nvSpPr>
          <p:spPr>
            <a:xfrm>
              <a:off x="4076214" y="2159580"/>
              <a:ext cx="247838" cy="247838"/>
            </a:xfrm>
            <a:prstGeom prst="ellipse">
              <a:avLst/>
            </a:prstGeom>
            <a:solidFill>
              <a:srgbClr val="33CCCC"/>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179"/>
            <p:cNvSpPr/>
            <p:nvPr/>
          </p:nvSpPr>
          <p:spPr>
            <a:xfrm>
              <a:off x="7653114" y="817335"/>
              <a:ext cx="389460" cy="389460"/>
            </a:xfrm>
            <a:prstGeom prst="ellipse">
              <a:avLst/>
            </a:prstGeom>
            <a:solidFill>
              <a:srgbClr val="33CCCC"/>
            </a:solidFill>
            <a:ln w="12700" cap="flat" cmpd="sng">
              <a:solidFill>
                <a:srgbClr val="7F7F7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p:nvPr/>
          </p:nvSpPr>
          <p:spPr>
            <a:xfrm>
              <a:off x="6116566" y="2031999"/>
              <a:ext cx="247838" cy="247838"/>
            </a:xfrm>
            <a:prstGeom prst="ellipse">
              <a:avLst/>
            </a:prstGeom>
            <a:solidFill>
              <a:srgbClr val="7F7F7F"/>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1" name="Shape 181"/>
            <p:cNvSpPr/>
            <p:nvPr/>
          </p:nvSpPr>
          <p:spPr>
            <a:xfrm>
              <a:off x="6299205" y="569310"/>
              <a:ext cx="247838" cy="247838"/>
            </a:xfrm>
            <a:prstGeom prst="ellipse">
              <a:avLst/>
            </a:prstGeom>
            <a:solidFill>
              <a:srgbClr val="B2B2B2"/>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 name="Shape 182"/>
            <p:cNvSpPr/>
            <p:nvPr/>
          </p:nvSpPr>
          <p:spPr>
            <a:xfrm>
              <a:off x="6558653" y="1326826"/>
              <a:ext cx="637300" cy="637300"/>
            </a:xfrm>
            <a:prstGeom prst="ellipse">
              <a:avLst/>
            </a:prstGeom>
            <a:blipFill rotWithShape="1">
              <a:blip r:embed="rId3">
                <a:alphaModFix/>
              </a:blip>
              <a:stretch>
                <a:fillRect/>
              </a:stretch>
            </a:blip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p:nvPr/>
          </p:nvSpPr>
          <p:spPr>
            <a:xfrm>
              <a:off x="7423220" y="1573940"/>
              <a:ext cx="247838" cy="247838"/>
            </a:xfrm>
            <a:prstGeom prst="ellipse">
              <a:avLst/>
            </a:prstGeom>
            <a:solidFill>
              <a:srgbClr val="00FFFF"/>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7236418" y="2099597"/>
              <a:ext cx="389460" cy="389460"/>
            </a:xfrm>
            <a:prstGeom prst="ellipse">
              <a:avLst/>
            </a:prstGeom>
            <a:solidFill>
              <a:srgbClr val="00FFFF"/>
            </a:solidFill>
            <a:ln w="12700" cap="flat" cmpd="sng">
              <a:solidFill>
                <a:srgbClr val="A5A5A5"/>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p:nvPr/>
          </p:nvSpPr>
          <p:spPr>
            <a:xfrm>
              <a:off x="6951359" y="797114"/>
              <a:ext cx="566488" cy="566488"/>
            </a:xfrm>
            <a:prstGeom prst="ellipse">
              <a:avLst/>
            </a:prstGeom>
            <a:solidFill>
              <a:srgbClr val="33CCCC"/>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p:nvPr/>
          </p:nvSpPr>
          <p:spPr>
            <a:xfrm>
              <a:off x="6731479" y="2032000"/>
              <a:ext cx="247838" cy="247838"/>
            </a:xfrm>
            <a:prstGeom prst="ellipse">
              <a:avLst/>
            </a:prstGeom>
            <a:solidFill>
              <a:srgbClr val="B2B2B2"/>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7421617" y="1893211"/>
              <a:ext cx="389460" cy="389460"/>
            </a:xfrm>
            <a:prstGeom prst="ellipse">
              <a:avLst/>
            </a:prstGeom>
            <a:solidFill>
              <a:schemeClr val="dk2"/>
            </a:solidFill>
            <a:ln w="12700" cap="flat" cmpd="sng">
              <a:solidFill>
                <a:srgbClr val="B2B2B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p:nvPr/>
          </p:nvSpPr>
          <p:spPr>
            <a:xfrm>
              <a:off x="8210360" y="2292827"/>
              <a:ext cx="247838" cy="247838"/>
            </a:xfrm>
            <a:prstGeom prst="ellipse">
              <a:avLst/>
            </a:prstGeom>
            <a:solidFill>
              <a:srgbClr val="00FFFF"/>
            </a:solidFill>
            <a:ln w="12700" cap="flat" cmpd="sng">
              <a:solidFill>
                <a:srgbClr val="7F7F7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p:nvPr/>
          </p:nvSpPr>
          <p:spPr>
            <a:xfrm>
              <a:off x="3625264" y="627427"/>
              <a:ext cx="566488" cy="566488"/>
            </a:xfrm>
            <a:prstGeom prst="ellipse">
              <a:avLst/>
            </a:prstGeom>
            <a:solidFill>
              <a:srgbClr val="00FFFF"/>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6329701" y="1767499"/>
              <a:ext cx="389460" cy="389460"/>
            </a:xfrm>
            <a:prstGeom prst="ellipse">
              <a:avLst/>
            </a:prstGeom>
            <a:solidFill>
              <a:srgbClr val="A5A5A5"/>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2336200" y="570127"/>
              <a:ext cx="1143792" cy="2183626"/>
            </a:xfrm>
            <a:prstGeom prst="chevron">
              <a:avLst>
                <a:gd name="adj" fmla="val 62310"/>
              </a:avLst>
            </a:prstGeom>
            <a:solidFill>
              <a:schemeClr val="dk2"/>
            </a:solidFill>
            <a:ln w="9525"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p:nvPr/>
          </p:nvSpPr>
          <p:spPr>
            <a:xfrm>
              <a:off x="4667848" y="525318"/>
              <a:ext cx="1143792" cy="2183626"/>
            </a:xfrm>
            <a:prstGeom prst="chevron">
              <a:avLst>
                <a:gd name="adj" fmla="val 62310"/>
              </a:avLst>
            </a:prstGeom>
            <a:solidFill>
              <a:srgbClr val="00FFFF"/>
            </a:solidFill>
            <a:ln w="127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3" name="Shape 193"/>
            <p:cNvSpPr/>
            <p:nvPr/>
          </p:nvSpPr>
          <p:spPr>
            <a:xfrm>
              <a:off x="13757" y="817330"/>
              <a:ext cx="2148900" cy="1621200"/>
            </a:xfrm>
            <a:prstGeom prst="ellipse">
              <a:avLst/>
            </a:prstGeom>
            <a:solidFill>
              <a:srgbClr val="A5A5A5"/>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4" name="Shape 194"/>
            <p:cNvSpPr txBox="1"/>
            <p:nvPr/>
          </p:nvSpPr>
          <p:spPr>
            <a:xfrm>
              <a:off x="328438" y="882791"/>
              <a:ext cx="1519407" cy="145637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chemeClr val="lt1"/>
                </a:buClr>
                <a:buSzPct val="25000"/>
                <a:buFont typeface="Overlock"/>
                <a:buNone/>
              </a:pPr>
              <a:r>
                <a:rPr lang="es-MX" sz="1800" b="0">
                  <a:solidFill>
                    <a:schemeClr val="lt1"/>
                  </a:solidFill>
                </a:rPr>
                <a:t>Iniciativa Barack Obama en 2009</a:t>
              </a:r>
            </a:p>
          </p:txBody>
        </p:sp>
      </p:grpSp>
      <p:sp>
        <p:nvSpPr>
          <p:cNvPr id="195" name="Shape 195"/>
          <p:cNvSpPr/>
          <p:nvPr/>
        </p:nvSpPr>
        <p:spPr>
          <a:xfrm>
            <a:off x="9062403" y="3861464"/>
            <a:ext cx="637200" cy="637200"/>
          </a:xfrm>
          <a:prstGeom prst="ellipse">
            <a:avLst/>
          </a:prstGeom>
          <a:solidFill>
            <a:schemeClr val="dk2"/>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p:nvPr/>
        </p:nvSpPr>
        <p:spPr>
          <a:xfrm>
            <a:off x="8654535" y="2852852"/>
            <a:ext cx="247800" cy="247800"/>
          </a:xfrm>
          <a:prstGeom prst="ellipse">
            <a:avLst/>
          </a:prstGeom>
          <a:solidFill>
            <a:srgbClr val="7F7F7F"/>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p:nvPr/>
        </p:nvSpPr>
        <p:spPr>
          <a:xfrm>
            <a:off x="9269450" y="2852853"/>
            <a:ext cx="247800" cy="247800"/>
          </a:xfrm>
          <a:prstGeom prst="ellipse">
            <a:avLst/>
          </a:prstGeom>
          <a:solidFill>
            <a:srgbClr val="B2B2B2"/>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8" name="Shape 198"/>
          <p:cNvSpPr/>
          <p:nvPr/>
        </p:nvSpPr>
        <p:spPr>
          <a:xfrm>
            <a:off x="8867671" y="2588352"/>
            <a:ext cx="389400" cy="389400"/>
          </a:xfrm>
          <a:prstGeom prst="ellipse">
            <a:avLst/>
          </a:prstGeom>
          <a:solidFill>
            <a:srgbClr val="A5A5A5"/>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9" name="Shape 199"/>
          <p:cNvSpPr/>
          <p:nvPr/>
        </p:nvSpPr>
        <p:spPr>
          <a:xfrm>
            <a:off x="8481159" y="3100655"/>
            <a:ext cx="247800" cy="247799"/>
          </a:xfrm>
          <a:prstGeom prst="ellipse">
            <a:avLst/>
          </a:prstGeom>
          <a:solidFill>
            <a:srgbClr val="00FFFF"/>
          </a:solidFill>
          <a:ln w="12700" cap="flat" cmpd="sng">
            <a:solidFill>
              <a:srgbClr val="7F7F7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0" name="Shape 200"/>
          <p:cNvSpPr txBox="1"/>
          <p:nvPr/>
        </p:nvSpPr>
        <p:spPr>
          <a:xfrm>
            <a:off x="4217608" y="5761314"/>
            <a:ext cx="14043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1800">
                <a:solidFill>
                  <a:srgbClr val="00FFFF"/>
                </a:solidFill>
                <a:latin typeface="Calibri"/>
                <a:ea typeface="Calibri"/>
                <a:cs typeface="Calibri"/>
                <a:sym typeface="Calibri"/>
              </a:rPr>
              <a:t>Ocho países en 2011</a:t>
            </a:r>
          </a:p>
        </p:txBody>
      </p:sp>
      <p:cxnSp>
        <p:nvCxnSpPr>
          <p:cNvPr id="201" name="Shape 201"/>
          <p:cNvCxnSpPr/>
          <p:nvPr/>
        </p:nvCxnSpPr>
        <p:spPr>
          <a:xfrm>
            <a:off x="5936846" y="5106016"/>
            <a:ext cx="299700" cy="561900"/>
          </a:xfrm>
          <a:prstGeom prst="straightConnector1">
            <a:avLst/>
          </a:prstGeom>
          <a:noFill/>
          <a:ln w="22225" cap="flat" cmpd="sng">
            <a:solidFill>
              <a:schemeClr val="dk2"/>
            </a:solidFill>
            <a:prstDash val="solid"/>
            <a:miter/>
            <a:headEnd type="none" w="med" len="med"/>
            <a:tailEnd type="triangle" w="lg" len="lg"/>
          </a:ln>
        </p:spPr>
      </p:cxnSp>
      <p:sp>
        <p:nvSpPr>
          <p:cNvPr id="202" name="Shape 202"/>
          <p:cNvSpPr txBox="1"/>
          <p:nvPr/>
        </p:nvSpPr>
        <p:spPr>
          <a:xfrm>
            <a:off x="5664142" y="5833225"/>
            <a:ext cx="8637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1800">
                <a:solidFill>
                  <a:srgbClr val="00FFFF"/>
                </a:solidFill>
                <a:latin typeface="Calibri"/>
                <a:ea typeface="Calibri"/>
                <a:cs typeface="Calibri"/>
                <a:sym typeface="Calibri"/>
              </a:rPr>
              <a:t>México</a:t>
            </a:r>
          </a:p>
        </p:txBody>
      </p:sp>
      <p:sp>
        <p:nvSpPr>
          <p:cNvPr id="203" name="Shape 203"/>
          <p:cNvSpPr txBox="1"/>
          <p:nvPr/>
        </p:nvSpPr>
        <p:spPr>
          <a:xfrm>
            <a:off x="8244390" y="5565294"/>
            <a:ext cx="18630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1800">
                <a:solidFill>
                  <a:srgbClr val="00FFFF"/>
                </a:solidFill>
                <a:latin typeface="Calibri"/>
                <a:ea typeface="Calibri"/>
                <a:cs typeface="Calibri"/>
                <a:sym typeface="Calibri"/>
              </a:rPr>
              <a:t>70 países en 2016</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774950" y="404250"/>
            <a:ext cx="6914700" cy="400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2600">
                <a:solidFill>
                  <a:srgbClr val="00FFFF"/>
                </a:solidFill>
              </a:rPr>
              <a:t>¿Qué es la Alianza para el Gobierno Abierto?</a:t>
            </a:r>
          </a:p>
        </p:txBody>
      </p:sp>
      <p:grpSp>
        <p:nvGrpSpPr>
          <p:cNvPr id="209" name="Shape 209"/>
          <p:cNvGrpSpPr/>
          <p:nvPr/>
        </p:nvGrpSpPr>
        <p:grpSpPr>
          <a:xfrm>
            <a:off x="1018830" y="1729302"/>
            <a:ext cx="5291928" cy="5045986"/>
            <a:chOff x="520910" y="-148891"/>
            <a:chExt cx="4368800" cy="4681312"/>
          </a:xfrm>
        </p:grpSpPr>
        <p:sp>
          <p:nvSpPr>
            <p:cNvPr id="210" name="Shape 210"/>
            <p:cNvSpPr/>
            <p:nvPr/>
          </p:nvSpPr>
          <p:spPr>
            <a:xfrm rot="269077">
              <a:off x="2372412" y="1828800"/>
              <a:ext cx="2235199" cy="2235199"/>
            </a:xfrm>
            <a:custGeom>
              <a:avLst/>
              <a:gdLst/>
              <a:ahLst/>
              <a:cxnLst/>
              <a:rect l="0" t="0" r="0" b="0"/>
              <a:pathLst>
                <a:path w="120000" h="120000" extrusionOk="0">
                  <a:moveTo>
                    <a:pt x="85861" y="19132"/>
                  </a:moveTo>
                  <a:lnTo>
                    <a:pt x="93679" y="10676"/>
                  </a:lnTo>
                  <a:lnTo>
                    <a:pt x="101620" y="17162"/>
                  </a:lnTo>
                  <a:lnTo>
                    <a:pt x="96850" y="28109"/>
                  </a:lnTo>
                  <a:cubicBezTo>
                    <a:pt x="101301" y="32983"/>
                    <a:pt x="104684" y="38688"/>
                    <a:pt x="106795" y="44876"/>
                  </a:cubicBezTo>
                  <a:lnTo>
                    <a:pt x="117650" y="44560"/>
                  </a:lnTo>
                  <a:lnTo>
                    <a:pt x="119390" y="54166"/>
                  </a:lnTo>
                  <a:lnTo>
                    <a:pt x="109286" y="58630"/>
                  </a:lnTo>
                  <a:cubicBezTo>
                    <a:pt x="109477" y="65148"/>
                    <a:pt x="108302" y="71636"/>
                    <a:pt x="105832" y="77697"/>
                  </a:cubicBezTo>
                  <a:lnTo>
                    <a:pt x="113690" y="86107"/>
                  </a:lnTo>
                  <a:lnTo>
                    <a:pt x="108606" y="94678"/>
                  </a:lnTo>
                  <a:lnTo>
                    <a:pt x="98659" y="89791"/>
                  </a:lnTo>
                  <a:lnTo>
                    <a:pt x="98659" y="89791"/>
                  </a:lnTo>
                  <a:cubicBezTo>
                    <a:pt x="94502" y="94904"/>
                    <a:pt x="89318" y="99139"/>
                    <a:pt x="83424" y="102237"/>
                  </a:cubicBezTo>
                  <a:lnTo>
                    <a:pt x="84846" y="114317"/>
                  </a:lnTo>
                  <a:lnTo>
                    <a:pt x="74961" y="117819"/>
                  </a:lnTo>
                  <a:lnTo>
                    <a:pt x="69944" y="107013"/>
                  </a:lnTo>
                  <a:cubicBezTo>
                    <a:pt x="63383" y="108328"/>
                    <a:pt x="56616" y="108328"/>
                    <a:pt x="50055" y="107013"/>
                  </a:cubicBezTo>
                  <a:lnTo>
                    <a:pt x="45038" y="117819"/>
                  </a:lnTo>
                  <a:lnTo>
                    <a:pt x="35153" y="114317"/>
                  </a:lnTo>
                  <a:lnTo>
                    <a:pt x="36575" y="102237"/>
                  </a:lnTo>
                  <a:lnTo>
                    <a:pt x="36575" y="102237"/>
                  </a:lnTo>
                  <a:cubicBezTo>
                    <a:pt x="30681" y="99139"/>
                    <a:pt x="25497" y="94904"/>
                    <a:pt x="21340" y="89791"/>
                  </a:cubicBezTo>
                  <a:lnTo>
                    <a:pt x="11393" y="94678"/>
                  </a:lnTo>
                  <a:lnTo>
                    <a:pt x="6309" y="86107"/>
                  </a:lnTo>
                  <a:lnTo>
                    <a:pt x="14167" y="77697"/>
                  </a:lnTo>
                  <a:lnTo>
                    <a:pt x="14167" y="77697"/>
                  </a:lnTo>
                  <a:cubicBezTo>
                    <a:pt x="11697" y="71636"/>
                    <a:pt x="10522" y="65148"/>
                    <a:pt x="10713" y="58630"/>
                  </a:cubicBezTo>
                  <a:lnTo>
                    <a:pt x="609" y="54166"/>
                  </a:lnTo>
                  <a:lnTo>
                    <a:pt x="2349" y="44560"/>
                  </a:lnTo>
                  <a:lnTo>
                    <a:pt x="13204" y="44876"/>
                  </a:lnTo>
                  <a:lnTo>
                    <a:pt x="13204" y="44876"/>
                  </a:lnTo>
                  <a:cubicBezTo>
                    <a:pt x="15315" y="38688"/>
                    <a:pt x="18698" y="32983"/>
                    <a:pt x="23149" y="28109"/>
                  </a:cubicBezTo>
                  <a:lnTo>
                    <a:pt x="18379" y="17162"/>
                  </a:lnTo>
                  <a:lnTo>
                    <a:pt x="26320" y="10676"/>
                  </a:lnTo>
                  <a:lnTo>
                    <a:pt x="34138" y="19132"/>
                  </a:lnTo>
                  <a:lnTo>
                    <a:pt x="34138" y="19132"/>
                  </a:lnTo>
                  <a:cubicBezTo>
                    <a:pt x="39841" y="15712"/>
                    <a:pt x="46200" y="13459"/>
                    <a:pt x="52827" y="12510"/>
                  </a:cubicBezTo>
                  <a:lnTo>
                    <a:pt x="54712" y="510"/>
                  </a:lnTo>
                  <a:lnTo>
                    <a:pt x="65287" y="510"/>
                  </a:lnTo>
                  <a:lnTo>
                    <a:pt x="67172" y="12510"/>
                  </a:lnTo>
                  <a:cubicBezTo>
                    <a:pt x="73799" y="13459"/>
                    <a:pt x="80158" y="15712"/>
                    <a:pt x="85861" y="19132"/>
                  </a:cubicBezTo>
                  <a:close/>
                </a:path>
              </a:pathLst>
            </a:custGeom>
            <a:solidFill>
              <a:srgbClr val="757070"/>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1" name="Shape 211"/>
            <p:cNvSpPr txBox="1"/>
            <p:nvPr/>
          </p:nvSpPr>
          <p:spPr>
            <a:xfrm rot="269077">
              <a:off x="2823315" y="2352444"/>
              <a:ext cx="1336449" cy="1148938"/>
            </a:xfrm>
            <a:prstGeom prst="rect">
              <a:avLst/>
            </a:prstGeom>
            <a:noFill/>
            <a:ln>
              <a:noFill/>
            </a:ln>
          </p:spPr>
          <p:txBody>
            <a:bodyPr lIns="13950" tIns="13950" rIns="13950" bIns="13950" anchor="ctr" anchorCtr="0">
              <a:noAutofit/>
            </a:bodyPr>
            <a:lstStyle/>
            <a:p>
              <a:pPr marL="0" marR="0" lvl="0" indent="0" algn="ctr" rtl="0">
                <a:lnSpc>
                  <a:spcPct val="90000"/>
                </a:lnSpc>
                <a:spcBef>
                  <a:spcPts val="0"/>
                </a:spcBef>
                <a:spcAft>
                  <a:spcPts val="0"/>
                </a:spcAft>
                <a:buClr>
                  <a:srgbClr val="D8D8D8"/>
                </a:buClr>
                <a:buSzPct val="25000"/>
                <a:buFont typeface="Overlock"/>
                <a:buNone/>
              </a:pPr>
              <a:r>
                <a:rPr lang="es-MX" sz="1600">
                  <a:solidFill>
                    <a:srgbClr val="D8D8D8"/>
                  </a:solidFill>
                  <a:latin typeface="Overlock"/>
                  <a:ea typeface="Overlock"/>
                  <a:cs typeface="Overlock"/>
                  <a:sym typeface="Overlock"/>
                </a:rPr>
                <a:t>Participación ciudadana</a:t>
              </a:r>
            </a:p>
          </p:txBody>
        </p:sp>
        <p:sp>
          <p:nvSpPr>
            <p:cNvPr id="212" name="Shape 212"/>
            <p:cNvSpPr/>
            <p:nvPr/>
          </p:nvSpPr>
          <p:spPr>
            <a:xfrm>
              <a:off x="840271" y="1752380"/>
              <a:ext cx="1625599" cy="1625599"/>
            </a:xfrm>
            <a:custGeom>
              <a:avLst/>
              <a:gdLst/>
              <a:ahLst/>
              <a:cxnLst/>
              <a:rect l="0" t="0" r="0" b="0"/>
              <a:pathLst>
                <a:path w="120000" h="120000" extrusionOk="0">
                  <a:moveTo>
                    <a:pt x="91195" y="30392"/>
                  </a:moveTo>
                  <a:lnTo>
                    <a:pt x="106560" y="23777"/>
                  </a:lnTo>
                  <a:lnTo>
                    <a:pt x="113581" y="35389"/>
                  </a:lnTo>
                  <a:lnTo>
                    <a:pt x="102448" y="49004"/>
                  </a:lnTo>
                  <a:cubicBezTo>
                    <a:pt x="104493" y="56204"/>
                    <a:pt x="104493" y="63795"/>
                    <a:pt x="102448" y="70995"/>
                  </a:cubicBezTo>
                  <a:lnTo>
                    <a:pt x="113581" y="84610"/>
                  </a:lnTo>
                  <a:lnTo>
                    <a:pt x="106560" y="96222"/>
                  </a:lnTo>
                  <a:lnTo>
                    <a:pt x="91195" y="89607"/>
                  </a:lnTo>
                  <a:lnTo>
                    <a:pt x="91195" y="89607"/>
                  </a:lnTo>
                  <a:cubicBezTo>
                    <a:pt x="85688" y="94898"/>
                    <a:pt x="78805" y="98693"/>
                    <a:pt x="71252" y="100602"/>
                  </a:cubicBezTo>
                  <a:lnTo>
                    <a:pt x="67487" y="118602"/>
                  </a:lnTo>
                  <a:lnTo>
                    <a:pt x="52512" y="118602"/>
                  </a:lnTo>
                  <a:lnTo>
                    <a:pt x="48747" y="100602"/>
                  </a:lnTo>
                  <a:lnTo>
                    <a:pt x="48747" y="100602"/>
                  </a:lnTo>
                  <a:cubicBezTo>
                    <a:pt x="41194" y="98693"/>
                    <a:pt x="34311" y="94898"/>
                    <a:pt x="28804" y="89607"/>
                  </a:cubicBezTo>
                  <a:lnTo>
                    <a:pt x="13439" y="96222"/>
                  </a:lnTo>
                  <a:lnTo>
                    <a:pt x="6418" y="84610"/>
                  </a:lnTo>
                  <a:lnTo>
                    <a:pt x="17551" y="70995"/>
                  </a:lnTo>
                  <a:lnTo>
                    <a:pt x="17551" y="70995"/>
                  </a:lnTo>
                  <a:cubicBezTo>
                    <a:pt x="15506" y="63795"/>
                    <a:pt x="15506" y="56204"/>
                    <a:pt x="17551" y="49004"/>
                  </a:cubicBezTo>
                  <a:lnTo>
                    <a:pt x="6418" y="35389"/>
                  </a:lnTo>
                  <a:lnTo>
                    <a:pt x="13439" y="23777"/>
                  </a:lnTo>
                  <a:lnTo>
                    <a:pt x="28804" y="30392"/>
                  </a:lnTo>
                  <a:lnTo>
                    <a:pt x="28804" y="30392"/>
                  </a:lnTo>
                  <a:cubicBezTo>
                    <a:pt x="34311" y="25101"/>
                    <a:pt x="41194" y="21306"/>
                    <a:pt x="48747" y="19397"/>
                  </a:cubicBezTo>
                  <a:lnTo>
                    <a:pt x="52512" y="1397"/>
                  </a:lnTo>
                  <a:lnTo>
                    <a:pt x="67487" y="1397"/>
                  </a:lnTo>
                  <a:lnTo>
                    <a:pt x="71252" y="19397"/>
                  </a:lnTo>
                  <a:lnTo>
                    <a:pt x="71252" y="19397"/>
                  </a:lnTo>
                  <a:cubicBezTo>
                    <a:pt x="78805" y="21306"/>
                    <a:pt x="85688" y="25101"/>
                    <a:pt x="91195" y="30392"/>
                  </a:cubicBezTo>
                  <a:close/>
                </a:path>
              </a:pathLst>
            </a:custGeom>
            <a:solidFill>
              <a:srgbClr val="AEABAB"/>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txBox="1"/>
            <p:nvPr/>
          </p:nvSpPr>
          <p:spPr>
            <a:xfrm>
              <a:off x="1249521" y="2164102"/>
              <a:ext cx="807100" cy="802154"/>
            </a:xfrm>
            <a:prstGeom prst="rect">
              <a:avLst/>
            </a:prstGeom>
            <a:noFill/>
            <a:ln>
              <a:noFill/>
            </a:ln>
          </p:spPr>
          <p:txBody>
            <a:bodyPr lIns="13950" tIns="13950" rIns="13950" bIns="13950" anchor="ctr" anchorCtr="0">
              <a:noAutofit/>
            </a:bodyPr>
            <a:lstStyle/>
            <a:p>
              <a:pPr marL="0" marR="0" lvl="0" indent="0" algn="ctr" rtl="0">
                <a:lnSpc>
                  <a:spcPct val="90000"/>
                </a:lnSpc>
                <a:spcBef>
                  <a:spcPts val="0"/>
                </a:spcBef>
                <a:spcAft>
                  <a:spcPts val="0"/>
                </a:spcAft>
                <a:buClr>
                  <a:srgbClr val="D8D8D8"/>
                </a:buClr>
                <a:buSzPct val="25000"/>
                <a:buFont typeface="Overlock"/>
                <a:buNone/>
              </a:pPr>
              <a:r>
                <a:rPr lang="es-MX" sz="1600">
                  <a:solidFill>
                    <a:srgbClr val="D8D8D8"/>
                  </a:solidFill>
                  <a:latin typeface="Overlock"/>
                  <a:ea typeface="Overlock"/>
                  <a:cs typeface="Overlock"/>
                  <a:sym typeface="Overlock"/>
                </a:rPr>
                <a:t>Innovación</a:t>
              </a:r>
            </a:p>
          </p:txBody>
        </p:sp>
        <p:sp>
          <p:nvSpPr>
            <p:cNvPr id="214" name="Shape 214"/>
            <p:cNvSpPr/>
            <p:nvPr/>
          </p:nvSpPr>
          <p:spPr>
            <a:xfrm rot="-900000">
              <a:off x="981657" y="178981"/>
              <a:ext cx="1592756" cy="1592756"/>
            </a:xfrm>
            <a:custGeom>
              <a:avLst/>
              <a:gdLst/>
              <a:ahLst/>
              <a:cxnLst/>
              <a:rect l="0" t="0" r="0" b="0"/>
              <a:pathLst>
                <a:path w="120000" h="120000" extrusionOk="0">
                  <a:moveTo>
                    <a:pt x="91015" y="30392"/>
                  </a:moveTo>
                  <a:lnTo>
                    <a:pt x="106683" y="23949"/>
                  </a:lnTo>
                  <a:lnTo>
                    <a:pt x="113634" y="35514"/>
                  </a:lnTo>
                  <a:lnTo>
                    <a:pt x="102203" y="49004"/>
                  </a:lnTo>
                  <a:lnTo>
                    <a:pt x="102203" y="49004"/>
                  </a:lnTo>
                  <a:cubicBezTo>
                    <a:pt x="104236" y="56204"/>
                    <a:pt x="104236" y="63795"/>
                    <a:pt x="102203" y="70995"/>
                  </a:cubicBezTo>
                  <a:lnTo>
                    <a:pt x="113634" y="84485"/>
                  </a:lnTo>
                  <a:lnTo>
                    <a:pt x="106683" y="96050"/>
                  </a:lnTo>
                  <a:lnTo>
                    <a:pt x="91015" y="89607"/>
                  </a:lnTo>
                  <a:lnTo>
                    <a:pt x="91015" y="89607"/>
                  </a:lnTo>
                  <a:cubicBezTo>
                    <a:pt x="85540" y="94898"/>
                    <a:pt x="78696" y="98693"/>
                    <a:pt x="71187" y="100602"/>
                  </a:cubicBezTo>
                  <a:lnTo>
                    <a:pt x="67362" y="118602"/>
                  </a:lnTo>
                  <a:lnTo>
                    <a:pt x="52637" y="118602"/>
                  </a:lnTo>
                  <a:lnTo>
                    <a:pt x="48812" y="100602"/>
                  </a:lnTo>
                  <a:lnTo>
                    <a:pt x="48812" y="100602"/>
                  </a:lnTo>
                  <a:cubicBezTo>
                    <a:pt x="41303" y="98693"/>
                    <a:pt x="34459" y="94898"/>
                    <a:pt x="28984" y="89607"/>
                  </a:cubicBezTo>
                  <a:lnTo>
                    <a:pt x="13316" y="96050"/>
                  </a:lnTo>
                  <a:lnTo>
                    <a:pt x="6365" y="84485"/>
                  </a:lnTo>
                  <a:lnTo>
                    <a:pt x="17796" y="70995"/>
                  </a:lnTo>
                  <a:lnTo>
                    <a:pt x="17796" y="70995"/>
                  </a:lnTo>
                  <a:cubicBezTo>
                    <a:pt x="15763" y="63795"/>
                    <a:pt x="15763" y="56204"/>
                    <a:pt x="17796" y="49004"/>
                  </a:cubicBezTo>
                  <a:lnTo>
                    <a:pt x="6365" y="35514"/>
                  </a:lnTo>
                  <a:lnTo>
                    <a:pt x="13316" y="23949"/>
                  </a:lnTo>
                  <a:lnTo>
                    <a:pt x="28984" y="30392"/>
                  </a:lnTo>
                  <a:lnTo>
                    <a:pt x="28984" y="30392"/>
                  </a:lnTo>
                  <a:cubicBezTo>
                    <a:pt x="34459" y="25101"/>
                    <a:pt x="41303" y="21306"/>
                    <a:pt x="48812" y="19397"/>
                  </a:cubicBezTo>
                  <a:lnTo>
                    <a:pt x="52637" y="1397"/>
                  </a:lnTo>
                  <a:lnTo>
                    <a:pt x="67362" y="1397"/>
                  </a:lnTo>
                  <a:lnTo>
                    <a:pt x="71187" y="19397"/>
                  </a:lnTo>
                  <a:lnTo>
                    <a:pt x="71187" y="19397"/>
                  </a:lnTo>
                  <a:cubicBezTo>
                    <a:pt x="78696" y="21306"/>
                    <a:pt x="85540" y="25101"/>
                    <a:pt x="91015" y="30392"/>
                  </a:cubicBezTo>
                  <a:close/>
                </a:path>
              </a:pathLst>
            </a:custGeom>
            <a:solidFill>
              <a:srgbClr val="00FFFF">
                <a:alpha val="68627"/>
              </a:srgbClr>
            </a:solidFill>
            <a:ln w="12700"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txBox="1"/>
            <p:nvPr/>
          </p:nvSpPr>
          <p:spPr>
            <a:xfrm>
              <a:off x="1232165" y="528326"/>
              <a:ext cx="993000" cy="894000"/>
            </a:xfrm>
            <a:prstGeom prst="rect">
              <a:avLst/>
            </a:prstGeom>
            <a:noFill/>
            <a:ln>
              <a:noFill/>
            </a:ln>
          </p:spPr>
          <p:txBody>
            <a:bodyPr lIns="13950" tIns="13950" rIns="13950" bIns="13950" anchor="ctr" anchorCtr="0">
              <a:noAutofit/>
            </a:bodyPr>
            <a:lstStyle/>
            <a:p>
              <a:pPr marL="0" marR="0" lvl="0" indent="0" algn="ctr" rtl="0">
                <a:lnSpc>
                  <a:spcPct val="90000"/>
                </a:lnSpc>
                <a:spcBef>
                  <a:spcPts val="0"/>
                </a:spcBef>
                <a:spcAft>
                  <a:spcPts val="0"/>
                </a:spcAft>
                <a:buClr>
                  <a:srgbClr val="7F7F7F"/>
                </a:buClr>
                <a:buSzPct val="25000"/>
                <a:buFont typeface="Overlock"/>
                <a:buNone/>
              </a:pPr>
              <a:r>
                <a:rPr lang="es-MX" sz="1600">
                  <a:solidFill>
                    <a:srgbClr val="7F7F7F"/>
                  </a:solidFill>
                  <a:latin typeface="Overlock"/>
                  <a:ea typeface="Overlock"/>
                  <a:cs typeface="Overlock"/>
                  <a:sym typeface="Overlock"/>
                </a:rPr>
                <a:t>Transparencia</a:t>
              </a:r>
            </a:p>
          </p:txBody>
        </p:sp>
        <p:sp>
          <p:nvSpPr>
            <p:cNvPr id="216" name="Shape 216"/>
            <p:cNvSpPr/>
            <p:nvPr/>
          </p:nvSpPr>
          <p:spPr>
            <a:xfrm rot="5400000">
              <a:off x="2028654" y="1671365"/>
              <a:ext cx="2861056" cy="2861056"/>
            </a:xfrm>
            <a:custGeom>
              <a:avLst/>
              <a:gdLst/>
              <a:ahLst/>
              <a:cxnLst/>
              <a:rect l="0" t="0" r="0" b="0"/>
              <a:pathLst>
                <a:path w="120000" h="120000" extrusionOk="0">
                  <a:moveTo>
                    <a:pt x="53866" y="3675"/>
                  </a:moveTo>
                  <a:lnTo>
                    <a:pt x="53866" y="3675"/>
                  </a:lnTo>
                  <a:cubicBezTo>
                    <a:pt x="76461" y="1178"/>
                    <a:pt x="98326" y="12625"/>
                    <a:pt x="109282" y="32686"/>
                  </a:cubicBezTo>
                  <a:cubicBezTo>
                    <a:pt x="120239" y="52747"/>
                    <a:pt x="118133" y="77478"/>
                    <a:pt x="103946" y="95367"/>
                  </a:cubicBezTo>
                  <a:lnTo>
                    <a:pt x="106471" y="97766"/>
                  </a:lnTo>
                  <a:lnTo>
                    <a:pt x="98989" y="97036"/>
                  </a:lnTo>
                  <a:lnTo>
                    <a:pt x="97498" y="89242"/>
                  </a:lnTo>
                  <a:lnTo>
                    <a:pt x="100019" y="91637"/>
                  </a:lnTo>
                  <a:lnTo>
                    <a:pt x="100019" y="91637"/>
                  </a:lnTo>
                  <a:cubicBezTo>
                    <a:pt x="112472" y="75236"/>
                    <a:pt x="114100" y="52825"/>
                    <a:pt x="104154" y="34730"/>
                  </a:cubicBezTo>
                  <a:cubicBezTo>
                    <a:pt x="94208" y="16635"/>
                    <a:pt x="74617" y="6367"/>
                    <a:pt x="54409" y="8658"/>
                  </a:cubicBezTo>
                  <a:close/>
                </a:path>
              </a:pathLst>
            </a:custGeom>
            <a:solidFill>
              <a:srgbClr val="757070"/>
            </a:solidFill>
            <a:ln w="9525"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520910" y="1511303"/>
              <a:ext cx="2078735" cy="2078735"/>
            </a:xfrm>
            <a:custGeom>
              <a:avLst/>
              <a:gdLst/>
              <a:ahLst/>
              <a:cxnLst/>
              <a:rect l="0" t="0" r="0" b="0"/>
              <a:pathLst>
                <a:path w="120000" h="120000" extrusionOk="0">
                  <a:moveTo>
                    <a:pt x="40842" y="8543"/>
                  </a:moveTo>
                  <a:lnTo>
                    <a:pt x="43509" y="15707"/>
                  </a:lnTo>
                  <a:lnTo>
                    <a:pt x="43509" y="15707"/>
                  </a:lnTo>
                  <a:cubicBezTo>
                    <a:pt x="22699" y="23007"/>
                    <a:pt x="9614" y="43050"/>
                    <a:pt x="11698" y="64434"/>
                  </a:cubicBezTo>
                  <a:lnTo>
                    <a:pt x="16167" y="63335"/>
                  </a:lnTo>
                  <a:lnTo>
                    <a:pt x="9598" y="72398"/>
                  </a:lnTo>
                  <a:lnTo>
                    <a:pt x="464" y="67198"/>
                  </a:lnTo>
                  <a:lnTo>
                    <a:pt x="4936" y="66097"/>
                  </a:lnTo>
                  <a:lnTo>
                    <a:pt x="4936" y="66097"/>
                  </a:lnTo>
                  <a:cubicBezTo>
                    <a:pt x="2101" y="41021"/>
                    <a:pt x="16920" y="17267"/>
                    <a:pt x="40842" y="8543"/>
                  </a:cubicBezTo>
                  <a:close/>
                </a:path>
              </a:pathLst>
            </a:custGeom>
            <a:solidFill>
              <a:srgbClr val="BFBFB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8" name="Shape 218"/>
            <p:cNvSpPr/>
            <p:nvPr/>
          </p:nvSpPr>
          <p:spPr>
            <a:xfrm>
              <a:off x="573772" y="-148891"/>
              <a:ext cx="2241296" cy="2241296"/>
            </a:xfrm>
            <a:custGeom>
              <a:avLst/>
              <a:gdLst/>
              <a:ahLst/>
              <a:cxnLst/>
              <a:rect l="0" t="0" r="0" b="0"/>
              <a:pathLst>
                <a:path w="120000" h="120000" extrusionOk="0">
                  <a:moveTo>
                    <a:pt x="4517" y="65304"/>
                  </a:moveTo>
                  <a:lnTo>
                    <a:pt x="4517" y="65304"/>
                  </a:lnTo>
                  <a:cubicBezTo>
                    <a:pt x="2888" y="48582"/>
                    <a:pt x="9033" y="32035"/>
                    <a:pt x="21213" y="20345"/>
                  </a:cubicBezTo>
                  <a:lnTo>
                    <a:pt x="18385" y="16757"/>
                  </a:lnTo>
                  <a:lnTo>
                    <a:pt x="27827" y="19184"/>
                  </a:lnTo>
                  <a:lnTo>
                    <a:pt x="28271" y="29298"/>
                  </a:lnTo>
                  <a:lnTo>
                    <a:pt x="25442" y="25709"/>
                  </a:lnTo>
                  <a:lnTo>
                    <a:pt x="25442" y="25709"/>
                  </a:lnTo>
                  <a:cubicBezTo>
                    <a:pt x="14777" y="35891"/>
                    <a:pt x="9425" y="50225"/>
                    <a:pt x="10886" y="64695"/>
                  </a:cubicBezTo>
                  <a:close/>
                </a:path>
              </a:pathLst>
            </a:custGeom>
            <a:solidFill>
              <a:srgbClr val="00FFFF">
                <a:alpha val="68627"/>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19" name="Shape 219"/>
          <p:cNvSpPr/>
          <p:nvPr/>
        </p:nvSpPr>
        <p:spPr>
          <a:xfrm>
            <a:off x="3320402" y="1599979"/>
            <a:ext cx="2805000" cy="2434799"/>
          </a:xfrm>
          <a:custGeom>
            <a:avLst/>
            <a:gdLst/>
            <a:ahLst/>
            <a:cxnLst/>
            <a:rect l="0" t="0" r="0" b="0"/>
            <a:pathLst>
              <a:path w="120000" h="120000" extrusionOk="0">
                <a:moveTo>
                  <a:pt x="86007" y="19132"/>
                </a:moveTo>
                <a:lnTo>
                  <a:pt x="93510" y="10544"/>
                </a:lnTo>
                <a:lnTo>
                  <a:pt x="101559" y="17083"/>
                </a:lnTo>
                <a:lnTo>
                  <a:pt x="97058" y="28109"/>
                </a:lnTo>
                <a:cubicBezTo>
                  <a:pt x="101533" y="32983"/>
                  <a:pt x="104936" y="38688"/>
                  <a:pt x="107058" y="44876"/>
                </a:cubicBezTo>
                <a:lnTo>
                  <a:pt x="117629" y="44483"/>
                </a:lnTo>
                <a:lnTo>
                  <a:pt x="119380" y="54095"/>
                </a:lnTo>
                <a:lnTo>
                  <a:pt x="109563" y="58630"/>
                </a:lnTo>
                <a:cubicBezTo>
                  <a:pt x="109755" y="65148"/>
                  <a:pt x="108574" y="71636"/>
                  <a:pt x="106090" y="77697"/>
                </a:cubicBezTo>
                <a:lnTo>
                  <a:pt x="113635" y="86236"/>
                </a:lnTo>
                <a:lnTo>
                  <a:pt x="108502" y="94843"/>
                </a:lnTo>
                <a:lnTo>
                  <a:pt x="98877" y="89791"/>
                </a:lnTo>
                <a:lnTo>
                  <a:pt x="98877" y="89791"/>
                </a:lnTo>
                <a:cubicBezTo>
                  <a:pt x="94696" y="94904"/>
                  <a:pt x="89483" y="99139"/>
                  <a:pt x="83556" y="102237"/>
                </a:cubicBezTo>
                <a:lnTo>
                  <a:pt x="84846" y="114331"/>
                </a:lnTo>
                <a:lnTo>
                  <a:pt x="74802" y="117870"/>
                </a:lnTo>
                <a:lnTo>
                  <a:pt x="70000" y="107013"/>
                </a:lnTo>
                <a:lnTo>
                  <a:pt x="70000" y="107013"/>
                </a:lnTo>
                <a:cubicBezTo>
                  <a:pt x="63402" y="108328"/>
                  <a:pt x="56597" y="108328"/>
                  <a:pt x="49999" y="107013"/>
                </a:cubicBezTo>
                <a:lnTo>
                  <a:pt x="45197" y="117870"/>
                </a:lnTo>
                <a:lnTo>
                  <a:pt x="35153" y="114331"/>
                </a:lnTo>
                <a:lnTo>
                  <a:pt x="36443" y="102237"/>
                </a:lnTo>
                <a:lnTo>
                  <a:pt x="36443" y="102237"/>
                </a:lnTo>
                <a:cubicBezTo>
                  <a:pt x="30516" y="99139"/>
                  <a:pt x="25303" y="94904"/>
                  <a:pt x="21122" y="89791"/>
                </a:cubicBezTo>
                <a:lnTo>
                  <a:pt x="11497" y="94843"/>
                </a:lnTo>
                <a:lnTo>
                  <a:pt x="6364" y="86236"/>
                </a:lnTo>
                <a:lnTo>
                  <a:pt x="13909" y="77697"/>
                </a:lnTo>
                <a:lnTo>
                  <a:pt x="13909" y="77697"/>
                </a:lnTo>
                <a:cubicBezTo>
                  <a:pt x="11425" y="71636"/>
                  <a:pt x="10244" y="65148"/>
                  <a:pt x="10436" y="58630"/>
                </a:cubicBezTo>
                <a:lnTo>
                  <a:pt x="619" y="54095"/>
                </a:lnTo>
                <a:lnTo>
                  <a:pt x="2370" y="44483"/>
                </a:lnTo>
                <a:lnTo>
                  <a:pt x="12941" y="44876"/>
                </a:lnTo>
                <a:lnTo>
                  <a:pt x="12941" y="44876"/>
                </a:lnTo>
                <a:cubicBezTo>
                  <a:pt x="15063" y="38688"/>
                  <a:pt x="18466" y="32983"/>
                  <a:pt x="22941" y="28109"/>
                </a:cubicBezTo>
                <a:lnTo>
                  <a:pt x="18440" y="17083"/>
                </a:lnTo>
                <a:lnTo>
                  <a:pt x="26489" y="10544"/>
                </a:lnTo>
                <a:lnTo>
                  <a:pt x="33992" y="19132"/>
                </a:lnTo>
                <a:lnTo>
                  <a:pt x="33992" y="19132"/>
                </a:lnTo>
                <a:cubicBezTo>
                  <a:pt x="39727" y="15712"/>
                  <a:pt x="46122" y="13459"/>
                  <a:pt x="52786" y="12510"/>
                </a:cubicBezTo>
                <a:lnTo>
                  <a:pt x="54623" y="510"/>
                </a:lnTo>
                <a:lnTo>
                  <a:pt x="65376" y="510"/>
                </a:lnTo>
                <a:lnTo>
                  <a:pt x="67213" y="12510"/>
                </a:lnTo>
                <a:lnTo>
                  <a:pt x="67213" y="12510"/>
                </a:lnTo>
                <a:cubicBezTo>
                  <a:pt x="73877" y="13459"/>
                  <a:pt x="80272" y="15712"/>
                  <a:pt x="86007" y="19132"/>
                </a:cubicBezTo>
                <a:close/>
              </a:path>
            </a:pathLst>
          </a:custGeom>
          <a:solidFill>
            <a:schemeClr val="dk2"/>
          </a:solidFill>
          <a:ln w="12700" cap="flat" cmpd="sng">
            <a:solidFill>
              <a:srgbClr val="00FFFF"/>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20" name="Shape 220"/>
          <p:cNvSpPr txBox="1"/>
          <p:nvPr/>
        </p:nvSpPr>
        <p:spPr>
          <a:xfrm>
            <a:off x="3884344" y="2191672"/>
            <a:ext cx="1677300" cy="1251600"/>
          </a:xfrm>
          <a:prstGeom prst="rect">
            <a:avLst/>
          </a:prstGeom>
          <a:noFill/>
          <a:ln>
            <a:noFill/>
          </a:ln>
        </p:spPr>
        <p:txBody>
          <a:bodyPr lIns="44450" tIns="44450" rIns="44450" bIns="44450" anchor="ctr" anchorCtr="0">
            <a:noAutofit/>
          </a:bodyPr>
          <a:lstStyle/>
          <a:p>
            <a:pPr marL="0" marR="0" lvl="0" indent="0" algn="ctr" rtl="0">
              <a:lnSpc>
                <a:spcPct val="90000"/>
              </a:lnSpc>
              <a:spcBef>
                <a:spcPts val="0"/>
              </a:spcBef>
              <a:spcAft>
                <a:spcPts val="0"/>
              </a:spcAft>
              <a:buSzPct val="25000"/>
              <a:buNone/>
            </a:pPr>
            <a:r>
              <a:rPr lang="es-MX" sz="1800">
                <a:solidFill>
                  <a:srgbClr val="D8D8D8"/>
                </a:solidFill>
                <a:latin typeface="Overlock"/>
                <a:ea typeface="Overlock"/>
                <a:cs typeface="Overlock"/>
                <a:sym typeface="Overlock"/>
              </a:rPr>
              <a:t>Rendición de cuentas</a:t>
            </a:r>
          </a:p>
        </p:txBody>
      </p:sp>
      <p:sp>
        <p:nvSpPr>
          <p:cNvPr id="221" name="Shape 221"/>
          <p:cNvSpPr/>
          <p:nvPr/>
        </p:nvSpPr>
        <p:spPr>
          <a:xfrm rot="6946097">
            <a:off x="2723884" y="1942314"/>
            <a:ext cx="4582817" cy="3043668"/>
          </a:xfrm>
          <a:custGeom>
            <a:avLst/>
            <a:gdLst/>
            <a:ahLst/>
            <a:cxnLst/>
            <a:rect l="0" t="0" r="0" b="0"/>
            <a:pathLst>
              <a:path w="120000" h="120000" extrusionOk="0">
                <a:moveTo>
                  <a:pt x="3666" y="67216"/>
                </a:moveTo>
                <a:cubicBezTo>
                  <a:pt x="898" y="46811"/>
                  <a:pt x="10039" y="26604"/>
                  <a:pt x="27382" y="14789"/>
                </a:cubicBezTo>
                <a:lnTo>
                  <a:pt x="25589" y="10826"/>
                </a:lnTo>
                <a:lnTo>
                  <a:pt x="38527" y="12562"/>
                </a:lnTo>
                <a:lnTo>
                  <a:pt x="31855" y="24671"/>
                </a:lnTo>
                <a:lnTo>
                  <a:pt x="30061" y="20707"/>
                </a:lnTo>
                <a:lnTo>
                  <a:pt x="30061" y="20707"/>
                </a:lnTo>
                <a:cubicBezTo>
                  <a:pt x="14105" y="31060"/>
                  <a:pt x="5760" y="48776"/>
                  <a:pt x="8442" y="66604"/>
                </a:cubicBezTo>
                <a:close/>
              </a:path>
            </a:pathLst>
          </a:custGeom>
          <a:solidFill>
            <a:schemeClr val="dk2"/>
          </a:solidFill>
          <a:ln w="9525" cap="flat" cmpd="sng">
            <a:solidFill>
              <a:srgbClr val="00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22" name="Shape 222"/>
          <p:cNvSpPr/>
          <p:nvPr/>
        </p:nvSpPr>
        <p:spPr>
          <a:xfrm>
            <a:off x="7432989" y="4598038"/>
            <a:ext cx="3313500" cy="285600"/>
          </a:xfrm>
          <a:prstGeom prst="rect">
            <a:avLst/>
          </a:prstGeom>
          <a:solidFill>
            <a:srgbClr val="00FFFF"/>
          </a:solidFill>
          <a:ln w="127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s-MX" sz="1400" b="1">
                <a:solidFill>
                  <a:schemeClr val="dk2"/>
                </a:solidFill>
                <a:latin typeface="Overlock"/>
                <a:ea typeface="Overlock"/>
                <a:cs typeface="Overlock"/>
                <a:sym typeface="Overlock"/>
              </a:rPr>
              <a:t>Plan de acción</a:t>
            </a:r>
          </a:p>
        </p:txBody>
      </p:sp>
      <p:grpSp>
        <p:nvGrpSpPr>
          <p:cNvPr id="223" name="Shape 223"/>
          <p:cNvGrpSpPr/>
          <p:nvPr/>
        </p:nvGrpSpPr>
        <p:grpSpPr>
          <a:xfrm>
            <a:off x="7881476" y="5258801"/>
            <a:ext cx="762275" cy="1054723"/>
            <a:chOff x="666750" y="3371848"/>
            <a:chExt cx="1081088" cy="1495425"/>
          </a:xfrm>
        </p:grpSpPr>
        <p:sp>
          <p:nvSpPr>
            <p:cNvPr id="224" name="Shape 224"/>
            <p:cNvSpPr/>
            <p:nvPr/>
          </p:nvSpPr>
          <p:spPr>
            <a:xfrm rot="-5400000">
              <a:off x="826294" y="3945729"/>
              <a:ext cx="762000" cy="1081088"/>
            </a:xfrm>
            <a:prstGeom prst="flowChartDelay">
              <a:avLst/>
            </a:prstGeom>
            <a:solidFill>
              <a:srgbClr val="757070"/>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sp>
          <p:nvSpPr>
            <p:cNvPr id="225" name="Shape 225"/>
            <p:cNvSpPr/>
            <p:nvPr/>
          </p:nvSpPr>
          <p:spPr>
            <a:xfrm>
              <a:off x="795337" y="3371848"/>
              <a:ext cx="733425" cy="733425"/>
            </a:xfrm>
            <a:prstGeom prst="ellipse">
              <a:avLst/>
            </a:prstGeom>
            <a:solidFill>
              <a:srgbClr val="757070"/>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grpSp>
      <p:grpSp>
        <p:nvGrpSpPr>
          <p:cNvPr id="226" name="Shape 226"/>
          <p:cNvGrpSpPr/>
          <p:nvPr/>
        </p:nvGrpSpPr>
        <p:grpSpPr>
          <a:xfrm>
            <a:off x="6621893" y="5302286"/>
            <a:ext cx="762275" cy="1054723"/>
            <a:chOff x="666750" y="3371848"/>
            <a:chExt cx="1081088" cy="1495425"/>
          </a:xfrm>
        </p:grpSpPr>
        <p:sp>
          <p:nvSpPr>
            <p:cNvPr id="227" name="Shape 227"/>
            <p:cNvSpPr/>
            <p:nvPr/>
          </p:nvSpPr>
          <p:spPr>
            <a:xfrm rot="-5400000">
              <a:off x="826294" y="3945729"/>
              <a:ext cx="762000" cy="1081088"/>
            </a:xfrm>
            <a:prstGeom prst="flowChartDelay">
              <a:avLst/>
            </a:prstGeom>
            <a:solidFill>
              <a:schemeClr val="dk2"/>
            </a:solidFill>
            <a:ln w="9525"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sp>
          <p:nvSpPr>
            <p:cNvPr id="228" name="Shape 228"/>
            <p:cNvSpPr/>
            <p:nvPr/>
          </p:nvSpPr>
          <p:spPr>
            <a:xfrm>
              <a:off x="795337" y="3371848"/>
              <a:ext cx="733425" cy="733425"/>
            </a:xfrm>
            <a:prstGeom prst="ellipse">
              <a:avLst/>
            </a:prstGeom>
            <a:solidFill>
              <a:schemeClr val="dk2"/>
            </a:solidFill>
            <a:ln w="9525"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grpSp>
      <p:sp>
        <p:nvSpPr>
          <p:cNvPr id="229" name="Shape 229"/>
          <p:cNvSpPr/>
          <p:nvPr/>
        </p:nvSpPr>
        <p:spPr>
          <a:xfrm>
            <a:off x="9544741" y="5132522"/>
            <a:ext cx="745631" cy="469368"/>
          </a:xfrm>
          <a:prstGeom prst="cloud">
            <a:avLst/>
          </a:prstGeom>
          <a:solidFill>
            <a:srgbClr val="D8D8D8"/>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0" name="Shape 230"/>
          <p:cNvSpPr/>
          <p:nvPr/>
        </p:nvSpPr>
        <p:spPr>
          <a:xfrm>
            <a:off x="7286578" y="5191382"/>
            <a:ext cx="613872" cy="351648"/>
          </a:xfrm>
          <a:prstGeom prst="cloud">
            <a:avLst/>
          </a:prstGeom>
          <a:solidFill>
            <a:srgbClr val="D8D8D8"/>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1" name="Shape 231"/>
          <p:cNvSpPr/>
          <p:nvPr/>
        </p:nvSpPr>
        <p:spPr>
          <a:xfrm>
            <a:off x="7168286" y="2993758"/>
            <a:ext cx="4187100" cy="1355400"/>
          </a:xfrm>
          <a:prstGeom prst="rightArrow">
            <a:avLst>
              <a:gd name="adj1" fmla="val 50000"/>
              <a:gd name="adj2" fmla="val 50000"/>
            </a:avLst>
          </a:prstGeom>
          <a:solidFill>
            <a:schemeClr val="dk2"/>
          </a:solidFill>
          <a:ln w="12700" cap="flat" cmpd="sng">
            <a:solidFill>
              <a:srgbClr val="00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32" name="Shape 232"/>
          <p:cNvGrpSpPr/>
          <p:nvPr/>
        </p:nvGrpSpPr>
        <p:grpSpPr>
          <a:xfrm>
            <a:off x="8855973" y="5258801"/>
            <a:ext cx="762275" cy="1054723"/>
            <a:chOff x="666750" y="3371848"/>
            <a:chExt cx="1081088" cy="1495425"/>
          </a:xfrm>
        </p:grpSpPr>
        <p:sp>
          <p:nvSpPr>
            <p:cNvPr id="233" name="Shape 233"/>
            <p:cNvSpPr/>
            <p:nvPr/>
          </p:nvSpPr>
          <p:spPr>
            <a:xfrm rot="-5400000">
              <a:off x="826294" y="3945729"/>
              <a:ext cx="762000" cy="1081088"/>
            </a:xfrm>
            <a:prstGeom prst="flowChartDelay">
              <a:avLst/>
            </a:prstGeom>
            <a:solidFill>
              <a:schemeClr val="dk2"/>
            </a:solidFill>
            <a:ln w="9525"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sp>
          <p:nvSpPr>
            <p:cNvPr id="234" name="Shape 234"/>
            <p:cNvSpPr/>
            <p:nvPr/>
          </p:nvSpPr>
          <p:spPr>
            <a:xfrm>
              <a:off x="795337" y="3371848"/>
              <a:ext cx="733425" cy="733425"/>
            </a:xfrm>
            <a:prstGeom prst="ellipse">
              <a:avLst/>
            </a:prstGeom>
            <a:solidFill>
              <a:schemeClr val="dk2"/>
            </a:solidFill>
            <a:ln w="9525"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grpSp>
      <p:grpSp>
        <p:nvGrpSpPr>
          <p:cNvPr id="235" name="Shape 235"/>
          <p:cNvGrpSpPr/>
          <p:nvPr/>
        </p:nvGrpSpPr>
        <p:grpSpPr>
          <a:xfrm>
            <a:off x="10292540" y="5191699"/>
            <a:ext cx="762275" cy="1054723"/>
            <a:chOff x="666750" y="3371848"/>
            <a:chExt cx="1081088" cy="1495425"/>
          </a:xfrm>
        </p:grpSpPr>
        <p:sp>
          <p:nvSpPr>
            <p:cNvPr id="236" name="Shape 236"/>
            <p:cNvSpPr/>
            <p:nvPr/>
          </p:nvSpPr>
          <p:spPr>
            <a:xfrm rot="-5400000">
              <a:off x="826294" y="3945729"/>
              <a:ext cx="762000" cy="1081088"/>
            </a:xfrm>
            <a:prstGeom prst="flowChartDelay">
              <a:avLst/>
            </a:prstGeom>
            <a:solidFill>
              <a:srgbClr val="757070"/>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sp>
          <p:nvSpPr>
            <p:cNvPr id="237" name="Shape 237"/>
            <p:cNvSpPr/>
            <p:nvPr/>
          </p:nvSpPr>
          <p:spPr>
            <a:xfrm>
              <a:off x="795337" y="3371848"/>
              <a:ext cx="733425" cy="733425"/>
            </a:xfrm>
            <a:prstGeom prst="ellipse">
              <a:avLst/>
            </a:prstGeom>
            <a:solidFill>
              <a:srgbClr val="757070"/>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dk1"/>
                </a:solidFill>
                <a:latin typeface="Calibri"/>
                <a:ea typeface="Calibri"/>
                <a:cs typeface="Calibri"/>
                <a:sym typeface="Calibri"/>
              </a:endParaRPr>
            </a:p>
          </p:txBody>
        </p:sp>
      </p:grpSp>
      <p:sp>
        <p:nvSpPr>
          <p:cNvPr id="238" name="Shape 238"/>
          <p:cNvSpPr txBox="1"/>
          <p:nvPr/>
        </p:nvSpPr>
        <p:spPr>
          <a:xfrm>
            <a:off x="7167519" y="3420668"/>
            <a:ext cx="1202700" cy="497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1200">
                <a:solidFill>
                  <a:srgbClr val="EFEFEF"/>
                </a:solidFill>
              </a:rPr>
              <a:t>Compromiso A</a:t>
            </a:r>
          </a:p>
        </p:txBody>
      </p:sp>
      <p:sp>
        <p:nvSpPr>
          <p:cNvPr id="239" name="Shape 239"/>
          <p:cNvSpPr txBox="1"/>
          <p:nvPr/>
        </p:nvSpPr>
        <p:spPr>
          <a:xfrm>
            <a:off x="8361045" y="3413982"/>
            <a:ext cx="1202700" cy="497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1200">
                <a:solidFill>
                  <a:srgbClr val="EFEFEF"/>
                </a:solidFill>
              </a:rPr>
              <a:t>Compromiso B</a:t>
            </a:r>
          </a:p>
        </p:txBody>
      </p:sp>
      <p:sp>
        <p:nvSpPr>
          <p:cNvPr id="240" name="Shape 240"/>
          <p:cNvSpPr txBox="1"/>
          <p:nvPr/>
        </p:nvSpPr>
        <p:spPr>
          <a:xfrm>
            <a:off x="9520550" y="3422712"/>
            <a:ext cx="1202700" cy="497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1200">
                <a:solidFill>
                  <a:srgbClr val="EFEFEF"/>
                </a:solidFill>
              </a:rPr>
              <a:t>Compromiso 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81150" y="2675100"/>
            <a:ext cx="2378700" cy="3466200"/>
          </a:xfrm>
          <a:prstGeom prst="rect">
            <a:avLst/>
          </a:prstGeom>
          <a:solidFill>
            <a:srgbClr val="43BCB8"/>
          </a:solidFill>
          <a:ln w="12700" cap="flat" cmpd="sng">
            <a:solidFill>
              <a:srgbClr val="323F4F"/>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rgbClr val="D8D8D8"/>
              </a:solidFill>
              <a:latin typeface="Overlock"/>
              <a:ea typeface="Overlock"/>
              <a:cs typeface="Overlock"/>
              <a:sym typeface="Overlock"/>
            </a:endParaRPr>
          </a:p>
        </p:txBody>
      </p:sp>
      <p:sp>
        <p:nvSpPr>
          <p:cNvPr id="246" name="Shape 246"/>
          <p:cNvSpPr/>
          <p:nvPr/>
        </p:nvSpPr>
        <p:spPr>
          <a:xfrm>
            <a:off x="489675" y="230650"/>
            <a:ext cx="6836700" cy="9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000">
                <a:solidFill>
                  <a:srgbClr val="00FFFF"/>
                </a:solidFill>
              </a:rPr>
              <a:t>Secretariado Técnico Tripartita (STT)</a:t>
            </a:r>
          </a:p>
          <a:p>
            <a:pPr marL="0" marR="0" lvl="0" indent="0" algn="l" rtl="0">
              <a:spcBef>
                <a:spcPts val="0"/>
              </a:spcBef>
              <a:buNone/>
            </a:pPr>
            <a:endParaRPr sz="3000">
              <a:solidFill>
                <a:srgbClr val="00FFFF"/>
              </a:solidFill>
              <a:latin typeface="Overlock"/>
              <a:ea typeface="Overlock"/>
              <a:cs typeface="Overlock"/>
              <a:sym typeface="Overlock"/>
            </a:endParaRPr>
          </a:p>
        </p:txBody>
      </p:sp>
      <p:sp>
        <p:nvSpPr>
          <p:cNvPr id="247" name="Shape 247"/>
          <p:cNvSpPr/>
          <p:nvPr/>
        </p:nvSpPr>
        <p:spPr>
          <a:xfrm>
            <a:off x="655724" y="881761"/>
            <a:ext cx="6504600" cy="708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2000">
                <a:solidFill>
                  <a:srgbClr val="D8D8D8"/>
                </a:solidFill>
              </a:rPr>
              <a:t>En el caso de México, la Alianza está bajo el liderazgo del Secretariado Técnico Tripartita, conformado por:</a:t>
            </a:r>
          </a:p>
        </p:txBody>
      </p:sp>
      <p:sp>
        <p:nvSpPr>
          <p:cNvPr id="248" name="Shape 248"/>
          <p:cNvSpPr/>
          <p:nvPr/>
        </p:nvSpPr>
        <p:spPr>
          <a:xfrm rot="-5400000">
            <a:off x="7201988" y="3833547"/>
            <a:ext cx="1016100" cy="1538100"/>
          </a:xfrm>
          <a:prstGeom prst="flowChartDelay">
            <a:avLst/>
          </a:prstGeom>
          <a:solidFill>
            <a:schemeClr val="dk2"/>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a:solidFill>
                <a:srgbClr val="385623"/>
              </a:solidFill>
              <a:latin typeface="Arial"/>
              <a:ea typeface="Arial"/>
              <a:cs typeface="Arial"/>
              <a:sym typeface="Arial"/>
            </a:endParaRPr>
          </a:p>
        </p:txBody>
      </p:sp>
      <p:sp>
        <p:nvSpPr>
          <p:cNvPr id="249" name="Shape 249"/>
          <p:cNvSpPr/>
          <p:nvPr/>
        </p:nvSpPr>
        <p:spPr>
          <a:xfrm>
            <a:off x="7188199" y="3257955"/>
            <a:ext cx="1043700" cy="978000"/>
          </a:xfrm>
          <a:prstGeom prst="ellipse">
            <a:avLst/>
          </a:prstGeom>
          <a:solidFill>
            <a:schemeClr val="dk2"/>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50" name="Shape 250"/>
          <p:cNvSpPr/>
          <p:nvPr/>
        </p:nvSpPr>
        <p:spPr>
          <a:xfrm rot="-5400000">
            <a:off x="3138045" y="3879994"/>
            <a:ext cx="1016100" cy="1538100"/>
          </a:xfrm>
          <a:prstGeom prst="flowChartDelay">
            <a:avLst/>
          </a:prstGeom>
          <a:solidFill>
            <a:schemeClr val="dk2"/>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51" name="Shape 251"/>
          <p:cNvSpPr/>
          <p:nvPr/>
        </p:nvSpPr>
        <p:spPr>
          <a:xfrm rot="-5400000">
            <a:off x="5046428" y="3879993"/>
            <a:ext cx="1016100" cy="1538100"/>
          </a:xfrm>
          <a:prstGeom prst="flowChartDelay">
            <a:avLst/>
          </a:prstGeom>
          <a:solidFill>
            <a:schemeClr val="dk2"/>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52" name="Shape 252"/>
          <p:cNvSpPr/>
          <p:nvPr/>
        </p:nvSpPr>
        <p:spPr>
          <a:xfrm>
            <a:off x="3124238" y="3257952"/>
            <a:ext cx="1043700" cy="978000"/>
          </a:xfrm>
          <a:prstGeom prst="ellipse">
            <a:avLst/>
          </a:prstGeom>
          <a:solidFill>
            <a:schemeClr val="dk2"/>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53" name="Shape 253"/>
          <p:cNvSpPr/>
          <p:nvPr/>
        </p:nvSpPr>
        <p:spPr>
          <a:xfrm>
            <a:off x="4977564" y="3257952"/>
            <a:ext cx="1043700" cy="978000"/>
          </a:xfrm>
          <a:prstGeom prst="ellipse">
            <a:avLst/>
          </a:prstGeom>
          <a:solidFill>
            <a:schemeClr val="dk2"/>
          </a:solidFill>
          <a:ln w="9525"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54" name="Shape 254"/>
          <p:cNvSpPr txBox="1"/>
          <p:nvPr/>
        </p:nvSpPr>
        <p:spPr>
          <a:xfrm>
            <a:off x="2771949" y="5329550"/>
            <a:ext cx="1665000"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400">
                <a:solidFill>
                  <a:srgbClr val="D8D8D8"/>
                </a:solidFill>
              </a:rPr>
              <a:t>Sociedad</a:t>
            </a:r>
            <a:br>
              <a:rPr lang="es-MX" sz="2400">
                <a:solidFill>
                  <a:srgbClr val="D8D8D8"/>
                </a:solidFill>
              </a:rPr>
            </a:br>
            <a:r>
              <a:rPr lang="es-MX" sz="2400">
                <a:solidFill>
                  <a:srgbClr val="D8D8D8"/>
                </a:solidFill>
              </a:rPr>
              <a:t>Civil</a:t>
            </a:r>
          </a:p>
        </p:txBody>
      </p:sp>
      <p:sp>
        <p:nvSpPr>
          <p:cNvPr id="255" name="Shape 255"/>
          <p:cNvSpPr txBox="1"/>
          <p:nvPr/>
        </p:nvSpPr>
        <p:spPr>
          <a:xfrm>
            <a:off x="4856472" y="5329549"/>
            <a:ext cx="1665000"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D8D8D8"/>
                </a:solidFill>
              </a:rPr>
              <a:t>Órgano</a:t>
            </a:r>
            <a:br>
              <a:rPr lang="es-MX" sz="2800">
                <a:solidFill>
                  <a:srgbClr val="D8D8D8"/>
                </a:solidFill>
              </a:rPr>
            </a:br>
            <a:r>
              <a:rPr lang="es-MX" sz="2800">
                <a:solidFill>
                  <a:srgbClr val="D8D8D8"/>
                </a:solidFill>
              </a:rPr>
              <a:t>Garante</a:t>
            </a:r>
          </a:p>
        </p:txBody>
      </p:sp>
      <p:sp>
        <p:nvSpPr>
          <p:cNvPr id="256" name="Shape 256"/>
          <p:cNvSpPr txBox="1"/>
          <p:nvPr/>
        </p:nvSpPr>
        <p:spPr>
          <a:xfrm>
            <a:off x="6940988" y="5323348"/>
            <a:ext cx="1665000"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D8D8D8"/>
                </a:solidFill>
              </a:rPr>
              <a:t>Poder </a:t>
            </a:r>
            <a:br>
              <a:rPr lang="es-MX" sz="2800">
                <a:solidFill>
                  <a:srgbClr val="D8D8D8"/>
                </a:solidFill>
              </a:rPr>
            </a:br>
            <a:r>
              <a:rPr lang="es-MX" sz="2800">
                <a:solidFill>
                  <a:srgbClr val="D8D8D8"/>
                </a:solidFill>
              </a:rPr>
              <a:t>Ejecutivo</a:t>
            </a:r>
          </a:p>
        </p:txBody>
      </p:sp>
      <p:sp>
        <p:nvSpPr>
          <p:cNvPr id="257" name="Shape 257"/>
          <p:cNvSpPr txBox="1"/>
          <p:nvPr/>
        </p:nvSpPr>
        <p:spPr>
          <a:xfrm>
            <a:off x="8926453" y="2164352"/>
            <a:ext cx="2280300"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D8D8D8"/>
                </a:solidFill>
              </a:rPr>
              <a:t>Funciones</a:t>
            </a:r>
            <a:br>
              <a:rPr lang="es-MX" sz="2800">
                <a:solidFill>
                  <a:srgbClr val="D8D8D8"/>
                </a:solidFill>
              </a:rPr>
            </a:br>
            <a:r>
              <a:rPr lang="es-MX" sz="2800">
                <a:solidFill>
                  <a:srgbClr val="D8D8D8"/>
                </a:solidFill>
              </a:rPr>
              <a:t>Principales</a:t>
            </a:r>
          </a:p>
        </p:txBody>
      </p:sp>
      <p:cxnSp>
        <p:nvCxnSpPr>
          <p:cNvPr id="258" name="Shape 258"/>
          <p:cNvCxnSpPr/>
          <p:nvPr/>
        </p:nvCxnSpPr>
        <p:spPr>
          <a:xfrm>
            <a:off x="10121575" y="3116552"/>
            <a:ext cx="0" cy="624900"/>
          </a:xfrm>
          <a:prstGeom prst="straightConnector1">
            <a:avLst/>
          </a:prstGeom>
          <a:noFill/>
          <a:ln w="38100" cap="flat" cmpd="sng">
            <a:solidFill>
              <a:schemeClr val="dk2"/>
            </a:solidFill>
            <a:prstDash val="solid"/>
            <a:miter/>
            <a:headEnd type="none" w="med" len="med"/>
            <a:tailEnd type="triangle" w="lg" len="lg"/>
          </a:ln>
        </p:spPr>
      </p:cxnSp>
      <p:sp>
        <p:nvSpPr>
          <p:cNvPr id="259" name="Shape 259"/>
          <p:cNvSpPr txBox="1"/>
          <p:nvPr/>
        </p:nvSpPr>
        <p:spPr>
          <a:xfrm>
            <a:off x="9168624" y="3969950"/>
            <a:ext cx="2660100" cy="1815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2800">
                <a:solidFill>
                  <a:srgbClr val="D8D8D8"/>
                </a:solidFill>
                <a:latin typeface="Overlock"/>
                <a:ea typeface="Overlock"/>
                <a:cs typeface="Overlock"/>
                <a:sym typeface="Overlock"/>
              </a:rPr>
              <a:t>- </a:t>
            </a:r>
            <a:r>
              <a:rPr lang="es-MX" sz="2800">
                <a:solidFill>
                  <a:srgbClr val="D8D8D8"/>
                </a:solidFill>
              </a:rPr>
              <a:t>Diálogo</a:t>
            </a:r>
            <a:br>
              <a:rPr lang="es-MX" sz="2800">
                <a:solidFill>
                  <a:srgbClr val="D8D8D8"/>
                </a:solidFill>
              </a:rPr>
            </a:br>
            <a:r>
              <a:rPr lang="es-MX" sz="2800">
                <a:solidFill>
                  <a:srgbClr val="D8D8D8"/>
                </a:solidFill>
              </a:rPr>
              <a:t>- Deliberación</a:t>
            </a:r>
            <a:br>
              <a:rPr lang="es-MX" sz="2800">
                <a:solidFill>
                  <a:srgbClr val="D8D8D8"/>
                </a:solidFill>
              </a:rPr>
            </a:br>
            <a:r>
              <a:rPr lang="es-MX" sz="2800">
                <a:solidFill>
                  <a:srgbClr val="D8D8D8"/>
                </a:solidFill>
              </a:rPr>
              <a:t>- Seguimiento</a:t>
            </a:r>
            <a:br>
              <a:rPr lang="es-MX" sz="2800">
                <a:solidFill>
                  <a:srgbClr val="D8D8D8"/>
                </a:solidFill>
              </a:rPr>
            </a:br>
            <a:r>
              <a:rPr lang="es-MX" sz="2800">
                <a:solidFill>
                  <a:srgbClr val="D8D8D8"/>
                </a:solidFill>
              </a:rPr>
              <a:t>- Comunicación</a:t>
            </a:r>
          </a:p>
        </p:txBody>
      </p:sp>
      <p:pic>
        <p:nvPicPr>
          <p:cNvPr id="260" name="Shape 260"/>
          <p:cNvPicPr preferRelativeResize="0"/>
          <p:nvPr/>
        </p:nvPicPr>
        <p:blipFill rotWithShape="1">
          <a:blip r:embed="rId3">
            <a:alphaModFix/>
          </a:blip>
          <a:srcRect/>
          <a:stretch/>
        </p:blipFill>
        <p:spPr>
          <a:xfrm>
            <a:off x="4939933" y="4377758"/>
            <a:ext cx="1119000" cy="662400"/>
          </a:xfrm>
          <a:prstGeom prst="rect">
            <a:avLst/>
          </a:prstGeom>
          <a:noFill/>
          <a:ln>
            <a:noFill/>
          </a:ln>
        </p:spPr>
      </p:pic>
      <p:sp>
        <p:nvSpPr>
          <p:cNvPr id="261" name="Shape 261"/>
          <p:cNvSpPr txBox="1"/>
          <p:nvPr/>
        </p:nvSpPr>
        <p:spPr>
          <a:xfrm>
            <a:off x="6955261" y="4385847"/>
            <a:ext cx="15096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1800" b="1">
                <a:solidFill>
                  <a:srgbClr val="D8D8D8"/>
                </a:solidFill>
                <a:latin typeface="Arial"/>
                <a:ea typeface="Arial"/>
                <a:cs typeface="Arial"/>
                <a:sym typeface="Arial"/>
              </a:rPr>
              <a:t>Presidencia</a:t>
            </a:r>
          </a:p>
          <a:p>
            <a:pPr marL="0" marR="0" lvl="0" indent="0" algn="ctr" rtl="0">
              <a:spcBef>
                <a:spcPts val="0"/>
              </a:spcBef>
              <a:buSzPct val="25000"/>
              <a:buNone/>
            </a:pPr>
            <a:r>
              <a:rPr lang="es-MX" sz="1800" b="1">
                <a:solidFill>
                  <a:srgbClr val="D8D8D8"/>
                </a:solidFill>
                <a:latin typeface="Arial"/>
                <a:ea typeface="Arial"/>
                <a:cs typeface="Arial"/>
                <a:sym typeface="Arial"/>
              </a:rPr>
              <a:t>SFP</a:t>
            </a:r>
          </a:p>
        </p:txBody>
      </p:sp>
      <p:pic>
        <p:nvPicPr>
          <p:cNvPr id="262" name="Shape 262" descr="anticorrupcion_logo_contraloria_ciudadana_para_la_rendicion_de_cuentas.png"/>
          <p:cNvPicPr preferRelativeResize="0"/>
          <p:nvPr/>
        </p:nvPicPr>
        <p:blipFill>
          <a:blip r:embed="rId4">
            <a:alphaModFix/>
          </a:blip>
          <a:stretch>
            <a:fillRect/>
          </a:stretch>
        </p:blipFill>
        <p:spPr>
          <a:xfrm>
            <a:off x="317549" y="4565449"/>
            <a:ext cx="841490" cy="624899"/>
          </a:xfrm>
          <a:prstGeom prst="rect">
            <a:avLst/>
          </a:prstGeom>
          <a:noFill/>
          <a:ln>
            <a:noFill/>
          </a:ln>
        </p:spPr>
      </p:pic>
      <p:pic>
        <p:nvPicPr>
          <p:cNvPr id="263" name="Shape 263" descr="cidac-png.png"/>
          <p:cNvPicPr preferRelativeResize="0"/>
          <p:nvPr/>
        </p:nvPicPr>
        <p:blipFill>
          <a:blip r:embed="rId5">
            <a:alphaModFix/>
          </a:blip>
          <a:stretch>
            <a:fillRect/>
          </a:stretch>
        </p:blipFill>
        <p:spPr>
          <a:xfrm>
            <a:off x="1600625" y="3510275"/>
            <a:ext cx="841502" cy="473345"/>
          </a:xfrm>
          <a:prstGeom prst="rect">
            <a:avLst/>
          </a:prstGeom>
          <a:noFill/>
          <a:ln>
            <a:noFill/>
          </a:ln>
        </p:spPr>
      </p:pic>
      <p:pic>
        <p:nvPicPr>
          <p:cNvPr id="264" name="Shape 264" descr="fundar_logo.png"/>
          <p:cNvPicPr preferRelativeResize="0"/>
          <p:nvPr/>
        </p:nvPicPr>
        <p:blipFill rotWithShape="1">
          <a:blip r:embed="rId6">
            <a:alphaModFix/>
          </a:blip>
          <a:srcRect l="-12050" t="7310" r="12049" b="-7309"/>
          <a:stretch/>
        </p:blipFill>
        <p:spPr>
          <a:xfrm>
            <a:off x="1406000" y="2812812"/>
            <a:ext cx="1005149" cy="753585"/>
          </a:xfrm>
          <a:prstGeom prst="rect">
            <a:avLst/>
          </a:prstGeom>
          <a:noFill/>
          <a:ln>
            <a:noFill/>
          </a:ln>
        </p:spPr>
      </p:pic>
      <p:pic>
        <p:nvPicPr>
          <p:cNvPr id="265" name="Shape 265" descr="observatorio_logo.png"/>
          <p:cNvPicPr preferRelativeResize="0"/>
          <p:nvPr/>
        </p:nvPicPr>
        <p:blipFill>
          <a:blip r:embed="rId7">
            <a:alphaModFix/>
          </a:blip>
          <a:stretch>
            <a:fillRect/>
          </a:stretch>
        </p:blipFill>
        <p:spPr>
          <a:xfrm>
            <a:off x="764100" y="4119587"/>
            <a:ext cx="2007850" cy="1505374"/>
          </a:xfrm>
          <a:prstGeom prst="rect">
            <a:avLst/>
          </a:prstGeom>
          <a:noFill/>
          <a:ln>
            <a:noFill/>
          </a:ln>
        </p:spPr>
      </p:pic>
      <p:pic>
        <p:nvPicPr>
          <p:cNvPr id="266" name="Shape 266" descr="ST_logo_C.png"/>
          <p:cNvPicPr preferRelativeResize="0"/>
          <p:nvPr/>
        </p:nvPicPr>
        <p:blipFill>
          <a:blip r:embed="rId8">
            <a:alphaModFix/>
          </a:blip>
          <a:stretch>
            <a:fillRect/>
          </a:stretch>
        </p:blipFill>
        <p:spPr>
          <a:xfrm>
            <a:off x="209212" y="3354362"/>
            <a:ext cx="1170974" cy="283749"/>
          </a:xfrm>
          <a:prstGeom prst="rect">
            <a:avLst/>
          </a:prstGeom>
          <a:noFill/>
          <a:ln>
            <a:noFill/>
          </a:ln>
        </p:spPr>
      </p:pic>
      <p:pic>
        <p:nvPicPr>
          <p:cNvPr id="267" name="Shape 267" descr="TMtrans235x132.png"/>
          <p:cNvPicPr preferRelativeResize="0"/>
          <p:nvPr/>
        </p:nvPicPr>
        <p:blipFill>
          <a:blip r:embed="rId9">
            <a:alphaModFix/>
          </a:blip>
          <a:stretch>
            <a:fillRect/>
          </a:stretch>
        </p:blipFill>
        <p:spPr>
          <a:xfrm>
            <a:off x="1405999" y="5070562"/>
            <a:ext cx="1119000" cy="628542"/>
          </a:xfrm>
          <a:prstGeom prst="rect">
            <a:avLst/>
          </a:prstGeom>
          <a:noFill/>
          <a:ln>
            <a:noFill/>
          </a:ln>
        </p:spPr>
      </p:pic>
      <p:pic>
        <p:nvPicPr>
          <p:cNvPr id="268" name="Shape 268" descr="Logo GESOC.png"/>
          <p:cNvPicPr preferRelativeResize="0"/>
          <p:nvPr/>
        </p:nvPicPr>
        <p:blipFill>
          <a:blip r:embed="rId10">
            <a:alphaModFix/>
          </a:blip>
          <a:stretch>
            <a:fillRect/>
          </a:stretch>
        </p:blipFill>
        <p:spPr>
          <a:xfrm>
            <a:off x="1000100" y="3989495"/>
            <a:ext cx="1280176" cy="429570"/>
          </a:xfrm>
          <a:prstGeom prst="rect">
            <a:avLst/>
          </a:prstGeom>
          <a:noFill/>
          <a:ln>
            <a:noFill/>
          </a:ln>
        </p:spPr>
      </p:pic>
      <p:pic>
        <p:nvPicPr>
          <p:cNvPr id="269" name="Shape 269" descr="Logos IMCOGuías-01.png"/>
          <p:cNvPicPr preferRelativeResize="0"/>
          <p:nvPr/>
        </p:nvPicPr>
        <p:blipFill>
          <a:blip r:embed="rId11">
            <a:alphaModFix/>
          </a:blip>
          <a:stretch>
            <a:fillRect/>
          </a:stretch>
        </p:blipFill>
        <p:spPr>
          <a:xfrm>
            <a:off x="489687" y="2768762"/>
            <a:ext cx="1005125" cy="425525"/>
          </a:xfrm>
          <a:prstGeom prst="rect">
            <a:avLst/>
          </a:prstGeom>
          <a:noFill/>
          <a:ln>
            <a:noFill/>
          </a:ln>
        </p:spPr>
      </p:pic>
      <p:pic>
        <p:nvPicPr>
          <p:cNvPr id="270" name="Shape 270" descr="logo cultura copia.png"/>
          <p:cNvPicPr preferRelativeResize="0"/>
          <p:nvPr/>
        </p:nvPicPr>
        <p:blipFill>
          <a:blip r:embed="rId12">
            <a:alphaModFix/>
          </a:blip>
          <a:stretch>
            <a:fillRect/>
          </a:stretch>
        </p:blipFill>
        <p:spPr>
          <a:xfrm>
            <a:off x="210522" y="3698424"/>
            <a:ext cx="707979" cy="708000"/>
          </a:xfrm>
          <a:prstGeom prst="rect">
            <a:avLst/>
          </a:prstGeom>
          <a:noFill/>
          <a:ln>
            <a:noFill/>
          </a:ln>
        </p:spPr>
      </p:pic>
      <p:pic>
        <p:nvPicPr>
          <p:cNvPr id="271" name="Shape 271"/>
          <p:cNvPicPr preferRelativeResize="0"/>
          <p:nvPr/>
        </p:nvPicPr>
        <p:blipFill rotWithShape="1">
          <a:blip r:embed="rId13">
            <a:alphaModFix/>
          </a:blip>
          <a:srcRect/>
          <a:stretch/>
        </p:blipFill>
        <p:spPr>
          <a:xfrm>
            <a:off x="263402" y="5499594"/>
            <a:ext cx="949800" cy="487500"/>
          </a:xfrm>
          <a:prstGeom prst="rect">
            <a:avLst/>
          </a:prstGeom>
          <a:noFill/>
          <a:ln>
            <a:noFill/>
          </a:ln>
          <a:effectLst>
            <a:outerShdw blurRad="190500" dist="50800" dir="5400000" sx="110000" sy="110000" algn="ctr" rotWithShape="0">
              <a:srgbClr val="000000">
                <a:alpha val="6784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p:nvPr/>
        </p:nvSpPr>
        <p:spPr>
          <a:xfrm>
            <a:off x="780475" y="286075"/>
            <a:ext cx="34746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600">
                <a:solidFill>
                  <a:srgbClr val="00FFFF"/>
                </a:solidFill>
              </a:rPr>
              <a:t>AGA en México</a:t>
            </a:r>
          </a:p>
        </p:txBody>
      </p:sp>
      <p:sp>
        <p:nvSpPr>
          <p:cNvPr id="277" name="Shape 277"/>
          <p:cNvSpPr txBox="1"/>
          <p:nvPr/>
        </p:nvSpPr>
        <p:spPr>
          <a:xfrm>
            <a:off x="446425" y="1374775"/>
            <a:ext cx="10920000" cy="4505700"/>
          </a:xfrm>
          <a:prstGeom prst="rect">
            <a:avLst/>
          </a:prstGeom>
          <a:noFill/>
          <a:ln>
            <a:noFill/>
          </a:ln>
        </p:spPr>
        <p:txBody>
          <a:bodyPr lIns="91425" tIns="91425" rIns="91425" bIns="91425" anchor="ctr" anchorCtr="0">
            <a:noAutofit/>
          </a:bodyPr>
          <a:lstStyle/>
          <a:p>
            <a:pPr marL="685800" lvl="0" indent="-736600" algn="just" rtl="0">
              <a:spcBef>
                <a:spcPts val="0"/>
              </a:spcBef>
              <a:buClr>
                <a:srgbClr val="D8D8D8"/>
              </a:buClr>
              <a:buSzPct val="100000"/>
              <a:buFont typeface="Arial"/>
              <a:buChar char="-"/>
            </a:pPr>
            <a:r>
              <a:rPr lang="es-MX" sz="3200">
                <a:solidFill>
                  <a:srgbClr val="D8D8D8"/>
                </a:solidFill>
              </a:rPr>
              <a:t>Se conforma por un Secretariado Técnico Tripartita.</a:t>
            </a:r>
          </a:p>
          <a:p>
            <a:pPr marL="685800" lvl="0" indent="-533400" algn="just" rtl="0">
              <a:spcBef>
                <a:spcPts val="0"/>
              </a:spcBef>
              <a:buNone/>
            </a:pPr>
            <a:endParaRPr sz="3200">
              <a:solidFill>
                <a:srgbClr val="D8D8D8"/>
              </a:solidFill>
            </a:endParaRPr>
          </a:p>
          <a:p>
            <a:pPr marL="685800" lvl="0" indent="-736600" algn="just" rtl="0">
              <a:spcBef>
                <a:spcPts val="0"/>
              </a:spcBef>
              <a:buClr>
                <a:srgbClr val="D8D8D8"/>
              </a:buClr>
              <a:buSzPct val="100000"/>
              <a:buFont typeface="Arial"/>
              <a:buChar char="-"/>
            </a:pPr>
            <a:r>
              <a:rPr lang="es-MX" sz="3200">
                <a:solidFill>
                  <a:srgbClr val="D8D8D8"/>
                </a:solidFill>
              </a:rPr>
              <a:t>Las decisiones se toman de forma colegiada.</a:t>
            </a:r>
          </a:p>
          <a:p>
            <a:pPr marL="685800" lvl="0" indent="-533400" algn="just" rtl="0">
              <a:spcBef>
                <a:spcPts val="0"/>
              </a:spcBef>
              <a:buNone/>
            </a:pPr>
            <a:endParaRPr sz="3200">
              <a:solidFill>
                <a:srgbClr val="D8D8D8"/>
              </a:solidFill>
            </a:endParaRPr>
          </a:p>
          <a:p>
            <a:pPr marL="685800" lvl="0" indent="-736600" algn="just" rtl="0">
              <a:spcBef>
                <a:spcPts val="0"/>
              </a:spcBef>
              <a:buClr>
                <a:srgbClr val="D8D8D8"/>
              </a:buClr>
              <a:buSzPct val="100000"/>
              <a:buFont typeface="Arial"/>
              <a:buChar char="-"/>
            </a:pPr>
            <a:r>
              <a:rPr lang="es-MX" sz="3200">
                <a:solidFill>
                  <a:srgbClr val="D8D8D8"/>
                </a:solidFill>
              </a:rPr>
              <a:t>Ha realizado dos planes de acción (2011-2013 y 2013-2015). </a:t>
            </a:r>
          </a:p>
          <a:p>
            <a:pPr marL="685800" lvl="0" indent="-533400" algn="just" rtl="0">
              <a:spcBef>
                <a:spcPts val="0"/>
              </a:spcBef>
              <a:buNone/>
            </a:pPr>
            <a:endParaRPr sz="3200">
              <a:solidFill>
                <a:srgbClr val="D8D8D8"/>
              </a:solidFill>
            </a:endParaRPr>
          </a:p>
          <a:p>
            <a:pPr marL="685800" lvl="0" indent="-736600" algn="just" rtl="0">
              <a:spcBef>
                <a:spcPts val="0"/>
              </a:spcBef>
              <a:buClr>
                <a:srgbClr val="D8D8D8"/>
              </a:buClr>
              <a:buSzPct val="100000"/>
              <a:buFont typeface="Arial"/>
              <a:buChar char="-"/>
            </a:pPr>
            <a:r>
              <a:rPr lang="es-MX" sz="3200">
                <a:solidFill>
                  <a:srgbClr val="D8D8D8"/>
                </a:solidFill>
              </a:rPr>
              <a:t>Los 26 compromisos adoptados en el último Plan de acción fueron cumplidos.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p:nvPr/>
        </p:nvSpPr>
        <p:spPr>
          <a:xfrm>
            <a:off x="622549" y="395000"/>
            <a:ext cx="61314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Planes de Acción en México:</a:t>
            </a:r>
          </a:p>
        </p:txBody>
      </p:sp>
      <p:sp>
        <p:nvSpPr>
          <p:cNvPr id="283" name="Shape 283"/>
          <p:cNvSpPr/>
          <p:nvPr/>
        </p:nvSpPr>
        <p:spPr>
          <a:xfrm>
            <a:off x="3749474" y="4023825"/>
            <a:ext cx="2681700" cy="2405100"/>
          </a:xfrm>
          <a:prstGeom prst="ellipse">
            <a:avLst/>
          </a:prstGeom>
          <a:solidFill>
            <a:schemeClr val="dk2">
              <a:alpha val="32941"/>
            </a:schemeClr>
          </a:solidFill>
          <a:ln w="12700"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4" name="Shape 284"/>
          <p:cNvSpPr/>
          <p:nvPr/>
        </p:nvSpPr>
        <p:spPr>
          <a:xfrm>
            <a:off x="6105949" y="1380675"/>
            <a:ext cx="2681700" cy="2405100"/>
          </a:xfrm>
          <a:prstGeom prst="ellipse">
            <a:avLst/>
          </a:prstGeom>
          <a:solidFill>
            <a:schemeClr val="dk2">
              <a:alpha val="32941"/>
            </a:schemeClr>
          </a:solidFill>
          <a:ln w="12700"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5" name="Shape 285"/>
          <p:cNvSpPr/>
          <p:nvPr/>
        </p:nvSpPr>
        <p:spPr>
          <a:xfrm>
            <a:off x="1393876" y="1514775"/>
            <a:ext cx="2542199" cy="2405100"/>
          </a:xfrm>
          <a:prstGeom prst="ellipse">
            <a:avLst/>
          </a:prstGeom>
          <a:solidFill>
            <a:schemeClr val="dk2">
              <a:alpha val="32941"/>
            </a:schemeClr>
          </a:solidFill>
          <a:ln w="12700"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6" name="Shape 286"/>
          <p:cNvSpPr/>
          <p:nvPr/>
        </p:nvSpPr>
        <p:spPr>
          <a:xfrm>
            <a:off x="1152519" y="2240326"/>
            <a:ext cx="3024900"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AEABAB"/>
                </a:solidFill>
              </a:rPr>
              <a:t>*2011-2013</a:t>
            </a:r>
          </a:p>
          <a:p>
            <a:pPr marL="0" marR="0" lvl="0" indent="0" algn="ctr" rtl="0">
              <a:spcBef>
                <a:spcPts val="0"/>
              </a:spcBef>
              <a:buSzPct val="25000"/>
              <a:buNone/>
            </a:pPr>
            <a:r>
              <a:rPr lang="es-MX" sz="2800">
                <a:solidFill>
                  <a:srgbClr val="AEABAB"/>
                </a:solidFill>
              </a:rPr>
              <a:t>Primero</a:t>
            </a:r>
          </a:p>
        </p:txBody>
      </p:sp>
      <p:sp>
        <p:nvSpPr>
          <p:cNvPr id="287" name="Shape 287"/>
          <p:cNvSpPr/>
          <p:nvPr/>
        </p:nvSpPr>
        <p:spPr>
          <a:xfrm>
            <a:off x="5934354" y="2024774"/>
            <a:ext cx="3024900"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AEABAB"/>
                </a:solidFill>
              </a:rPr>
              <a:t>*2013-2015</a:t>
            </a:r>
          </a:p>
          <a:p>
            <a:pPr marL="0" marR="0" lvl="0" indent="0" algn="ctr" rtl="0">
              <a:spcBef>
                <a:spcPts val="0"/>
              </a:spcBef>
              <a:buSzPct val="25000"/>
              <a:buNone/>
            </a:pPr>
            <a:r>
              <a:rPr lang="es-MX" sz="2800">
                <a:solidFill>
                  <a:srgbClr val="AEABAB"/>
                </a:solidFill>
              </a:rPr>
              <a:t>Segundo</a:t>
            </a:r>
          </a:p>
        </p:txBody>
      </p:sp>
      <p:sp>
        <p:nvSpPr>
          <p:cNvPr id="288" name="Shape 288"/>
          <p:cNvSpPr/>
          <p:nvPr/>
        </p:nvSpPr>
        <p:spPr>
          <a:xfrm>
            <a:off x="3577867" y="4757699"/>
            <a:ext cx="3024900" cy="1385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AEABAB"/>
                </a:solidFill>
              </a:rPr>
              <a:t>*2016-2018</a:t>
            </a:r>
          </a:p>
          <a:p>
            <a:pPr marL="0" marR="0" lvl="0" indent="0" algn="ctr" rtl="0">
              <a:spcBef>
                <a:spcPts val="0"/>
              </a:spcBef>
              <a:buSzPct val="25000"/>
              <a:buNone/>
            </a:pPr>
            <a:r>
              <a:rPr lang="es-MX" sz="2800">
                <a:solidFill>
                  <a:srgbClr val="AEABAB"/>
                </a:solidFill>
              </a:rPr>
              <a:t>Tercero</a:t>
            </a:r>
          </a:p>
          <a:p>
            <a:pPr marL="0" marR="0" lvl="0" indent="0" algn="ctr" rtl="0">
              <a:spcBef>
                <a:spcPts val="0"/>
              </a:spcBef>
              <a:buNone/>
            </a:pPr>
            <a:endParaRPr sz="2800">
              <a:solidFill>
                <a:srgbClr val="F07814"/>
              </a:solidFill>
              <a:latin typeface="Overlock"/>
              <a:ea typeface="Overlock"/>
              <a:cs typeface="Overlock"/>
              <a:sym typeface="Overlock"/>
            </a:endParaRPr>
          </a:p>
        </p:txBody>
      </p:sp>
      <p:sp>
        <p:nvSpPr>
          <p:cNvPr id="289" name="Shape 289"/>
          <p:cNvSpPr/>
          <p:nvPr/>
        </p:nvSpPr>
        <p:spPr>
          <a:xfrm rot="10800000">
            <a:off x="6753945" y="4619762"/>
            <a:ext cx="2033700" cy="1213200"/>
          </a:xfrm>
          <a:prstGeom prst="rightArrow">
            <a:avLst>
              <a:gd name="adj1" fmla="val 50000"/>
              <a:gd name="adj2" fmla="val 50000"/>
            </a:avLst>
          </a:prstGeom>
          <a:solidFill>
            <a:srgbClr val="AEABAB"/>
          </a:solidFill>
          <a:ln w="12700"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33CCCC"/>
              </a:solidFill>
              <a:latin typeface="Calibri"/>
              <a:ea typeface="Calibri"/>
              <a:cs typeface="Calibri"/>
              <a:sym typeface="Calibri"/>
            </a:endParaRPr>
          </a:p>
        </p:txBody>
      </p:sp>
      <p:sp>
        <p:nvSpPr>
          <p:cNvPr id="290" name="Shape 290"/>
          <p:cNvSpPr txBox="1"/>
          <p:nvPr/>
        </p:nvSpPr>
        <p:spPr>
          <a:xfrm>
            <a:off x="9045775" y="4903272"/>
            <a:ext cx="1279200" cy="954000"/>
          </a:xfrm>
          <a:prstGeom prst="rect">
            <a:avLst/>
          </a:prstGeom>
          <a:solidFill>
            <a:srgbClr val="00FFFF">
              <a:alpha val="49800"/>
            </a:srgbClr>
          </a:solidFill>
          <a:ln>
            <a:noFill/>
          </a:ln>
        </p:spPr>
        <p:txBody>
          <a:bodyPr lIns="91425" tIns="45700" rIns="91425" bIns="45700" anchor="t" anchorCtr="0">
            <a:noAutofit/>
          </a:bodyPr>
          <a:lstStyle/>
          <a:p>
            <a:pPr marL="0" marR="0" lvl="0" indent="0" algn="l" rtl="0">
              <a:spcBef>
                <a:spcPts val="0"/>
              </a:spcBef>
              <a:buSzPct val="25000"/>
              <a:buNone/>
            </a:pPr>
            <a:r>
              <a:rPr lang="es-MX" sz="1800">
                <a:solidFill>
                  <a:schemeClr val="dk2"/>
                </a:solidFill>
              </a:rPr>
              <a:t>Nosotros estamos aquí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578100" y="1691450"/>
            <a:ext cx="11401500" cy="3937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6600">
                <a:solidFill>
                  <a:srgbClr val="00FFFF"/>
                </a:solidFill>
              </a:rPr>
              <a:t>¿Qué es un </a:t>
            </a:r>
          </a:p>
          <a:p>
            <a:pPr marL="0" marR="0" lvl="0" indent="0" algn="ctr" rtl="0">
              <a:spcBef>
                <a:spcPts val="0"/>
              </a:spcBef>
              <a:buSzPct val="25000"/>
              <a:buNone/>
            </a:pPr>
            <a:r>
              <a:rPr lang="es-MX" sz="6600">
                <a:solidFill>
                  <a:srgbClr val="00FFFF"/>
                </a:solidFill>
              </a:rPr>
              <a:t>Plan de Acción?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406275" y="370950"/>
            <a:ext cx="11514000" cy="5492400"/>
          </a:xfrm>
          <a:prstGeom prst="rect">
            <a:avLst/>
          </a:prstGeom>
          <a:noFill/>
          <a:ln>
            <a:noFill/>
          </a:ln>
        </p:spPr>
        <p:txBody>
          <a:bodyPr lIns="91425" tIns="45700" rIns="91425" bIns="45700" anchor="t" anchorCtr="0">
            <a:noAutofit/>
          </a:bodyPr>
          <a:lstStyle/>
          <a:p>
            <a:pPr marR="0" lvl="0" algn="l" rtl="0">
              <a:spcBef>
                <a:spcPts val="0"/>
              </a:spcBef>
              <a:buNone/>
            </a:pPr>
            <a:r>
              <a:rPr lang="es-MX" sz="3000" b="1">
                <a:solidFill>
                  <a:srgbClr val="00FFFF"/>
                </a:solidFill>
              </a:rPr>
              <a:t>Preguntas como eje de la discusión</a:t>
            </a:r>
          </a:p>
          <a:p>
            <a:pPr marL="285750" marR="0" lvl="0" indent="-285750" algn="l" rtl="0">
              <a:spcBef>
                <a:spcPts val="0"/>
              </a:spcBef>
              <a:buClr>
                <a:schemeClr val="dk1"/>
              </a:buClr>
              <a:buFont typeface="Courier New"/>
              <a:buNone/>
            </a:pPr>
            <a:endParaRPr sz="3000">
              <a:solidFill>
                <a:srgbClr val="00FFFF"/>
              </a:solidFill>
            </a:endParaRPr>
          </a:p>
          <a:p>
            <a:pPr marR="0" lvl="0" algn="just" rtl="0">
              <a:spcBef>
                <a:spcPts val="0"/>
              </a:spcBef>
              <a:buNone/>
            </a:pPr>
            <a:r>
              <a:rPr lang="es-MX" sz="3000">
                <a:solidFill>
                  <a:srgbClr val="EFEFEF"/>
                </a:solidFill>
              </a:rPr>
              <a:t>Duda 1: ¿Qué es el Gobierno Abierto?</a:t>
            </a:r>
          </a:p>
          <a:p>
            <a:pPr marL="285750" marR="0" lvl="0" indent="-285750" algn="just" rtl="0">
              <a:spcBef>
                <a:spcPts val="0"/>
              </a:spcBef>
              <a:buClr>
                <a:schemeClr val="dk1"/>
              </a:buClr>
              <a:buFont typeface="Courier New"/>
              <a:buNone/>
            </a:pPr>
            <a:endParaRPr sz="3000">
              <a:solidFill>
                <a:srgbClr val="EFEFEF"/>
              </a:solidFill>
            </a:endParaRPr>
          </a:p>
          <a:p>
            <a:pPr marR="0" lvl="0" algn="just" rtl="0">
              <a:spcBef>
                <a:spcPts val="0"/>
              </a:spcBef>
              <a:buNone/>
            </a:pPr>
            <a:r>
              <a:rPr lang="es-MX" sz="3000">
                <a:solidFill>
                  <a:srgbClr val="EFEFEF"/>
                </a:solidFill>
              </a:rPr>
              <a:t>Duda 2: ¿Qué es la Alianza para el Gobierno Abierto?</a:t>
            </a:r>
          </a:p>
          <a:p>
            <a:pPr marL="285750" marR="0" lvl="0" indent="-285750" algn="just" rtl="0">
              <a:spcBef>
                <a:spcPts val="0"/>
              </a:spcBef>
              <a:buClr>
                <a:schemeClr val="dk1"/>
              </a:buClr>
              <a:buFont typeface="Courier New"/>
              <a:buNone/>
            </a:pPr>
            <a:endParaRPr sz="3000">
              <a:solidFill>
                <a:srgbClr val="EFEFEF"/>
              </a:solidFill>
            </a:endParaRPr>
          </a:p>
          <a:p>
            <a:pPr marR="0" lvl="0" algn="just" rtl="0">
              <a:spcBef>
                <a:spcPts val="0"/>
              </a:spcBef>
              <a:buNone/>
            </a:pPr>
            <a:r>
              <a:rPr lang="es-MX" sz="3000">
                <a:solidFill>
                  <a:srgbClr val="EFEFEF"/>
                </a:solidFill>
              </a:rPr>
              <a:t>Duda 3: ¿Por qué surgen los Ejercicios Técnicos Locales?</a:t>
            </a:r>
          </a:p>
          <a:p>
            <a:pPr marR="0" lvl="0" algn="just" rtl="0">
              <a:spcBef>
                <a:spcPts val="0"/>
              </a:spcBef>
              <a:buNone/>
            </a:pPr>
            <a:endParaRPr sz="3000">
              <a:solidFill>
                <a:srgbClr val="EFEFEF"/>
              </a:solidFill>
            </a:endParaRPr>
          </a:p>
          <a:p>
            <a:pPr marR="0" lvl="0" algn="just" rtl="0">
              <a:spcBef>
                <a:spcPts val="0"/>
              </a:spcBef>
              <a:buNone/>
            </a:pPr>
            <a:r>
              <a:rPr lang="es-MX" sz="3000">
                <a:solidFill>
                  <a:srgbClr val="EFEFEF"/>
                </a:solidFill>
              </a:rPr>
              <a:t>Duda 4: ¿Qué es y cómo se hace un Plan de Acción? </a:t>
            </a:r>
          </a:p>
          <a:p>
            <a:pPr marR="0" lvl="0" algn="just" rtl="0">
              <a:spcBef>
                <a:spcPts val="0"/>
              </a:spcBef>
              <a:buNone/>
            </a:pPr>
            <a:endParaRPr sz="3000">
              <a:solidFill>
                <a:srgbClr val="EFEFEF"/>
              </a:solidFill>
            </a:endParaRPr>
          </a:p>
          <a:p>
            <a:pPr marR="0" lvl="0" algn="just" rtl="0">
              <a:spcBef>
                <a:spcPts val="0"/>
              </a:spcBef>
              <a:buNone/>
            </a:pPr>
            <a:endParaRPr sz="3000">
              <a:solidFill>
                <a:srgbClr val="EFEFEF"/>
              </a:solidFill>
            </a:endParaRPr>
          </a:p>
          <a:p>
            <a:pPr marL="285750" lvl="0" indent="-203200" algn="just" rtl="0">
              <a:spcBef>
                <a:spcPts val="0"/>
              </a:spcBef>
              <a:buClr>
                <a:srgbClr val="000000"/>
              </a:buClr>
              <a:buFont typeface="Arial"/>
              <a:buNone/>
            </a:pPr>
            <a:endParaRPr sz="2400">
              <a:solidFill>
                <a:srgbClr val="D8D8D8"/>
              </a:solidFill>
            </a:endParaRPr>
          </a:p>
          <a:p>
            <a:pPr lvl="0" rtl="0">
              <a:spcBef>
                <a:spcPts val="0"/>
              </a:spcBef>
              <a:buNone/>
            </a:pPr>
            <a:endParaRPr sz="2400">
              <a:solidFill>
                <a:srgbClr val="D8D8D8"/>
              </a:solidFill>
            </a:endParaRPr>
          </a:p>
          <a:p>
            <a:pPr marL="285750" marR="0" lvl="0" indent="-285750" algn="l" rtl="0">
              <a:spcBef>
                <a:spcPts val="0"/>
              </a:spcBef>
              <a:buClr>
                <a:schemeClr val="dk1"/>
              </a:buClr>
              <a:buFont typeface="Courier New"/>
              <a:buNone/>
            </a:pPr>
            <a:endParaRPr sz="2000">
              <a:solidFill>
                <a:srgbClr val="D8D8D8"/>
              </a:solidFill>
            </a:endParaRPr>
          </a:p>
        </p:txBody>
      </p:sp>
      <p:pic>
        <p:nvPicPr>
          <p:cNvPr id="91" name="Shape 91"/>
          <p:cNvPicPr preferRelativeResize="0"/>
          <p:nvPr/>
        </p:nvPicPr>
        <p:blipFill rotWithShape="1">
          <a:blip r:embed="rId3">
            <a:alphaModFix/>
          </a:blip>
          <a:srcRect/>
          <a:stretch/>
        </p:blipFill>
        <p:spPr>
          <a:xfrm>
            <a:off x="0" y="6234292"/>
            <a:ext cx="12192000" cy="623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p:nvPr/>
        </p:nvSpPr>
        <p:spPr>
          <a:xfrm>
            <a:off x="380400" y="203400"/>
            <a:ext cx="11426400" cy="6451200"/>
          </a:xfrm>
          <a:prstGeom prst="rect">
            <a:avLst/>
          </a:prstGeom>
          <a:noFill/>
          <a:ln>
            <a:noFill/>
          </a:ln>
        </p:spPr>
        <p:txBody>
          <a:bodyPr lIns="91425" tIns="45700" rIns="91425" bIns="45700" anchor="t" anchorCtr="0">
            <a:noAutofit/>
          </a:bodyPr>
          <a:lstStyle/>
          <a:p>
            <a:pPr lvl="0" algn="just" rtl="0">
              <a:lnSpc>
                <a:spcPct val="115000"/>
              </a:lnSpc>
              <a:spcBef>
                <a:spcPts val="0"/>
              </a:spcBef>
              <a:buSzPct val="50000"/>
              <a:buNone/>
            </a:pPr>
            <a:r>
              <a:rPr lang="es-MX" sz="2200">
                <a:solidFill>
                  <a:srgbClr val="D8D8D8"/>
                </a:solidFill>
              </a:rPr>
              <a:t>Los gobiernos que se incorporen a la Alianza para el Gobierno Abierto elaborarán un Plan de Acción, este deberá ser: </a:t>
            </a:r>
          </a:p>
          <a:p>
            <a:pPr lvl="0" algn="just" rtl="0">
              <a:lnSpc>
                <a:spcPct val="115000"/>
              </a:lnSpc>
              <a:spcBef>
                <a:spcPts val="0"/>
              </a:spcBef>
              <a:buNone/>
            </a:pPr>
            <a:endParaRPr sz="2200">
              <a:solidFill>
                <a:srgbClr val="D8D8D8"/>
              </a:solidFill>
            </a:endParaRPr>
          </a:p>
          <a:p>
            <a:pPr marL="457200" lvl="0" indent="-368300" algn="just" rtl="0">
              <a:lnSpc>
                <a:spcPct val="115000"/>
              </a:lnSpc>
              <a:spcBef>
                <a:spcPts val="0"/>
              </a:spcBef>
              <a:buClr>
                <a:srgbClr val="D8D8D8"/>
              </a:buClr>
              <a:buSzPct val="100000"/>
              <a:buChar char="●"/>
            </a:pPr>
            <a:r>
              <a:rPr lang="es-MX" sz="2200">
                <a:solidFill>
                  <a:srgbClr val="D8D8D8"/>
                </a:solidFill>
              </a:rPr>
              <a:t>Bianual </a:t>
            </a:r>
          </a:p>
          <a:p>
            <a:pPr marL="457200" lvl="0" indent="-368300" algn="just" rtl="0">
              <a:lnSpc>
                <a:spcPct val="115000"/>
              </a:lnSpc>
              <a:spcBef>
                <a:spcPts val="0"/>
              </a:spcBef>
              <a:buClr>
                <a:srgbClr val="D8D8D8"/>
              </a:buClr>
              <a:buSzPct val="100000"/>
              <a:buChar char="●"/>
            </a:pPr>
            <a:r>
              <a:rPr lang="es-MX" sz="2200">
                <a:solidFill>
                  <a:srgbClr val="D8D8D8"/>
                </a:solidFill>
              </a:rPr>
              <a:t>Que contenga compromisos concretos.</a:t>
            </a:r>
          </a:p>
          <a:p>
            <a:pPr marL="914400" lvl="1" indent="-368300" algn="just" rtl="0">
              <a:lnSpc>
                <a:spcPct val="115000"/>
              </a:lnSpc>
              <a:spcBef>
                <a:spcPts val="0"/>
              </a:spcBef>
              <a:buClr>
                <a:srgbClr val="D8D8D8"/>
              </a:buClr>
              <a:buSzPct val="100000"/>
              <a:buChar char="○"/>
            </a:pPr>
            <a:r>
              <a:rPr lang="es-MX" sz="2200">
                <a:solidFill>
                  <a:srgbClr val="D8D8D8"/>
                </a:solidFill>
              </a:rPr>
              <a:t>Identificar nuevas etapas para completar reformas ya iniciadas o,</a:t>
            </a:r>
          </a:p>
          <a:p>
            <a:pPr marL="914400" lvl="1" indent="-368300" algn="just" rtl="0">
              <a:lnSpc>
                <a:spcPct val="115000"/>
              </a:lnSpc>
              <a:spcBef>
                <a:spcPts val="0"/>
              </a:spcBef>
              <a:buClr>
                <a:srgbClr val="D8D8D8"/>
              </a:buClr>
              <a:buSzPct val="100000"/>
              <a:buChar char="○"/>
            </a:pPr>
            <a:r>
              <a:rPr lang="es-MX" sz="2200">
                <a:solidFill>
                  <a:srgbClr val="D8D8D8"/>
                </a:solidFill>
              </a:rPr>
              <a:t>Iniciar acciones en áreas en las cuales aún no se incursiona. </a:t>
            </a:r>
          </a:p>
          <a:p>
            <a:pPr marL="457200" lvl="0" indent="0" algn="just" rtl="0">
              <a:lnSpc>
                <a:spcPct val="115000"/>
              </a:lnSpc>
              <a:spcBef>
                <a:spcPts val="0"/>
              </a:spcBef>
              <a:buNone/>
            </a:pPr>
            <a:endParaRPr sz="2200">
              <a:solidFill>
                <a:srgbClr val="D8D8D8"/>
              </a:solidFill>
            </a:endParaRPr>
          </a:p>
          <a:p>
            <a:pPr marL="457200" lvl="0" indent="-368300" algn="just" rtl="0">
              <a:lnSpc>
                <a:spcPct val="115000"/>
              </a:lnSpc>
              <a:spcBef>
                <a:spcPts val="0"/>
              </a:spcBef>
              <a:buClr>
                <a:srgbClr val="D8D8D8"/>
              </a:buClr>
              <a:buSzPct val="100000"/>
              <a:buChar char="●"/>
            </a:pPr>
            <a:r>
              <a:rPr lang="es-MX" sz="2200">
                <a:solidFill>
                  <a:srgbClr val="D8D8D8"/>
                </a:solidFill>
              </a:rPr>
              <a:t>Cada compromiso debe tener </a:t>
            </a:r>
            <a:r>
              <a:rPr lang="es-MX" sz="2200">
                <a:solidFill>
                  <a:srgbClr val="FFFF00"/>
                </a:solidFill>
              </a:rPr>
              <a:t>objetivos cortos, claros y medibles</a:t>
            </a:r>
            <a:r>
              <a:rPr lang="es-MX" sz="2200">
                <a:solidFill>
                  <a:srgbClr val="D8D8D8"/>
                </a:solidFill>
              </a:rPr>
              <a:t> con plazos para su finalización dentro del año de implementación.</a:t>
            </a:r>
          </a:p>
          <a:p>
            <a:pPr lvl="0" algn="just" rtl="0">
              <a:lnSpc>
                <a:spcPct val="115000"/>
              </a:lnSpc>
              <a:spcBef>
                <a:spcPts val="0"/>
              </a:spcBef>
              <a:buNone/>
            </a:pPr>
            <a:endParaRPr sz="2200">
              <a:solidFill>
                <a:srgbClr val="D8D8D8"/>
              </a:solidFill>
            </a:endParaRPr>
          </a:p>
          <a:p>
            <a:pPr marL="457200" lvl="0" indent="-368300" algn="just" rtl="0">
              <a:lnSpc>
                <a:spcPct val="115000"/>
              </a:lnSpc>
              <a:spcBef>
                <a:spcPts val="0"/>
              </a:spcBef>
              <a:buClr>
                <a:srgbClr val="D8D8D8"/>
              </a:buClr>
              <a:buSzPct val="100000"/>
              <a:buChar char="●"/>
            </a:pPr>
            <a:r>
              <a:rPr lang="es-MX" sz="2200">
                <a:solidFill>
                  <a:srgbClr val="D8D8D8"/>
                </a:solidFill>
              </a:rPr>
              <a:t>Dada la especificidad de cada país o estado, serán éstos quienes seleccionen los grandes retos y los compromisos concretos a ser fijados.</a:t>
            </a:r>
          </a:p>
          <a:p>
            <a:pPr lvl="0" algn="just" rtl="0">
              <a:lnSpc>
                <a:spcPct val="115000"/>
              </a:lnSpc>
              <a:spcBef>
                <a:spcPts val="0"/>
              </a:spcBef>
              <a:buNone/>
            </a:pPr>
            <a:r>
              <a:rPr lang="es-MX" sz="2200">
                <a:solidFill>
                  <a:srgbClr val="D8D8D8"/>
                </a:solidFill>
              </a:rPr>
              <a:t> </a:t>
            </a:r>
          </a:p>
          <a:p>
            <a:pPr marL="457200" lvl="0" indent="-368300" algn="just" rtl="0">
              <a:lnSpc>
                <a:spcPct val="115000"/>
              </a:lnSpc>
              <a:spcBef>
                <a:spcPts val="0"/>
              </a:spcBef>
              <a:buClr>
                <a:srgbClr val="D8D8D8"/>
              </a:buClr>
              <a:buSzPct val="100000"/>
              <a:buChar char="●"/>
            </a:pPr>
            <a:r>
              <a:rPr lang="es-MX" sz="2200">
                <a:solidFill>
                  <a:srgbClr val="D8D8D8"/>
                </a:solidFill>
              </a:rPr>
              <a:t>Los compromisos deben ser desarrollados en asociación con la sociedad civil y deben tratar de obtener el mayor aporte posible de los ciudadanos.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p:nvPr/>
        </p:nvSpPr>
        <p:spPr>
          <a:xfrm>
            <a:off x="757260" y="290278"/>
            <a:ext cx="62904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200">
                <a:solidFill>
                  <a:srgbClr val="00FFFF"/>
                </a:solidFill>
              </a:rPr>
              <a:t>Plan de acción anterior y actual</a:t>
            </a:r>
          </a:p>
        </p:txBody>
      </p:sp>
      <p:sp>
        <p:nvSpPr>
          <p:cNvPr id="306" name="Shape 306"/>
          <p:cNvSpPr/>
          <p:nvPr/>
        </p:nvSpPr>
        <p:spPr>
          <a:xfrm>
            <a:off x="757250" y="2212800"/>
            <a:ext cx="4752600" cy="3595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2000">
                <a:solidFill>
                  <a:srgbClr val="D8D8D8"/>
                </a:solidFill>
              </a:rPr>
              <a:t>PA 2013 - 2015</a:t>
            </a:r>
          </a:p>
          <a:p>
            <a:pPr marL="0" marR="0" lvl="0" indent="0" algn="l" rtl="0">
              <a:spcBef>
                <a:spcPts val="0"/>
              </a:spcBef>
              <a:buSzPct val="25000"/>
              <a:buNone/>
            </a:pPr>
            <a:r>
              <a:rPr lang="es-MX" sz="2000">
                <a:solidFill>
                  <a:srgbClr val="D8D8D8"/>
                </a:solidFill>
              </a:rPr>
              <a:t>26 compromisos en 5 ejes prioritarios</a:t>
            </a:r>
          </a:p>
          <a:p>
            <a:pPr marL="0" marR="0" lvl="0" indent="0" algn="l" rtl="0">
              <a:spcBef>
                <a:spcPts val="0"/>
              </a:spcBef>
              <a:spcAft>
                <a:spcPts val="0"/>
              </a:spcAft>
              <a:buNone/>
            </a:pPr>
            <a:endParaRPr sz="2000">
              <a:solidFill>
                <a:srgbClr val="D8D8D8"/>
              </a:solidFill>
            </a:endParaRPr>
          </a:p>
          <a:p>
            <a:pPr marL="0" marR="0" lvl="0" indent="-12700" algn="l" rtl="0">
              <a:spcBef>
                <a:spcPts val="600"/>
              </a:spcBef>
              <a:buClr>
                <a:srgbClr val="D8D8D8"/>
              </a:buClr>
              <a:buSzPct val="100000"/>
              <a:buFont typeface="Arial"/>
              <a:buAutoNum type="arabicPeriod"/>
            </a:pPr>
            <a:r>
              <a:rPr lang="es-MX" sz="2000">
                <a:solidFill>
                  <a:srgbClr val="D8D8D8"/>
                </a:solidFill>
              </a:rPr>
              <a:t>Gobierno centrado en el ciudadano</a:t>
            </a:r>
          </a:p>
          <a:p>
            <a:pPr marL="0" marR="0" lvl="0" indent="-12700" algn="l" rtl="0">
              <a:spcBef>
                <a:spcPts val="0"/>
              </a:spcBef>
              <a:buClr>
                <a:srgbClr val="D8D8D8"/>
              </a:buClr>
              <a:buSzPct val="100000"/>
              <a:buFont typeface="Arial"/>
              <a:buAutoNum type="arabicPeriod"/>
            </a:pPr>
            <a:r>
              <a:rPr lang="es-MX" sz="2000">
                <a:solidFill>
                  <a:srgbClr val="D8D8D8"/>
                </a:solidFill>
              </a:rPr>
              <a:t>Presupuesto abierto y participativo</a:t>
            </a:r>
          </a:p>
          <a:p>
            <a:pPr marL="0" marR="0" lvl="0" indent="-12700" algn="l" rtl="0">
              <a:spcBef>
                <a:spcPts val="0"/>
              </a:spcBef>
              <a:buClr>
                <a:srgbClr val="D8D8D8"/>
              </a:buClr>
              <a:buSzPct val="100000"/>
              <a:buFont typeface="Arial"/>
              <a:buAutoNum type="arabicPeriod"/>
            </a:pPr>
            <a:r>
              <a:rPr lang="es-MX" sz="2000">
                <a:solidFill>
                  <a:srgbClr val="D8D8D8"/>
                </a:solidFill>
              </a:rPr>
              <a:t>Datos para el Desarrollo</a:t>
            </a:r>
          </a:p>
          <a:p>
            <a:pPr marL="0" marR="0" lvl="0" indent="-12700" algn="l" rtl="0">
              <a:spcBef>
                <a:spcPts val="0"/>
              </a:spcBef>
              <a:buClr>
                <a:srgbClr val="D8D8D8"/>
              </a:buClr>
              <a:buSzPct val="100000"/>
              <a:buFont typeface="Arial"/>
              <a:buAutoNum type="arabicPeriod"/>
            </a:pPr>
            <a:r>
              <a:rPr lang="es-MX" sz="2000">
                <a:solidFill>
                  <a:srgbClr val="D8D8D8"/>
                </a:solidFill>
              </a:rPr>
              <a:t>Participación Ciudadana</a:t>
            </a:r>
          </a:p>
          <a:p>
            <a:pPr marL="0" marR="0" lvl="0" indent="-12700" algn="l" rtl="0">
              <a:spcBef>
                <a:spcPts val="0"/>
              </a:spcBef>
              <a:buClr>
                <a:srgbClr val="D8D8D8"/>
              </a:buClr>
              <a:buSzPct val="100000"/>
              <a:buFont typeface="Arial"/>
              <a:buAutoNum type="arabicPeriod"/>
            </a:pPr>
            <a:r>
              <a:rPr lang="es-MX" sz="2000">
                <a:solidFill>
                  <a:srgbClr val="D8D8D8"/>
                </a:solidFill>
              </a:rPr>
              <a:t>Gobernanza de recursos naturales</a:t>
            </a:r>
          </a:p>
        </p:txBody>
      </p:sp>
      <p:cxnSp>
        <p:nvCxnSpPr>
          <p:cNvPr id="307" name="Shape 307"/>
          <p:cNvCxnSpPr/>
          <p:nvPr/>
        </p:nvCxnSpPr>
        <p:spPr>
          <a:xfrm>
            <a:off x="5720992" y="2156539"/>
            <a:ext cx="0" cy="3528900"/>
          </a:xfrm>
          <a:prstGeom prst="straightConnector1">
            <a:avLst/>
          </a:prstGeom>
          <a:noFill/>
          <a:ln w="38100" cap="flat" cmpd="sng">
            <a:solidFill>
              <a:srgbClr val="00FFFF"/>
            </a:solidFill>
            <a:prstDash val="lgDash"/>
            <a:miter/>
            <a:headEnd type="none" w="med" len="med"/>
            <a:tailEnd type="none" w="med" len="med"/>
          </a:ln>
        </p:spPr>
      </p:cxnSp>
      <p:sp>
        <p:nvSpPr>
          <p:cNvPr id="308" name="Shape 308"/>
          <p:cNvSpPr txBox="1"/>
          <p:nvPr/>
        </p:nvSpPr>
        <p:spPr>
          <a:xfrm>
            <a:off x="6206308" y="2212794"/>
            <a:ext cx="4914899" cy="3416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2000">
                <a:solidFill>
                  <a:srgbClr val="D8D8D8"/>
                </a:solidFill>
              </a:rPr>
              <a:t>PA 2016 - 2018</a:t>
            </a:r>
          </a:p>
          <a:p>
            <a:pPr marL="0" marR="0" lvl="0" indent="0" algn="l" rtl="0">
              <a:spcBef>
                <a:spcPts val="0"/>
              </a:spcBef>
              <a:buSzPct val="25000"/>
              <a:buNone/>
            </a:pPr>
            <a:r>
              <a:rPr lang="es-MX" sz="2000">
                <a:solidFill>
                  <a:srgbClr val="D8D8D8"/>
                </a:solidFill>
              </a:rPr>
              <a:t>Temas alineados a la agenda 2030</a:t>
            </a:r>
          </a:p>
          <a:p>
            <a:pPr marL="0" marR="0" lvl="0" indent="0" algn="l" rtl="0">
              <a:spcBef>
                <a:spcPts val="0"/>
              </a:spcBef>
              <a:buNone/>
            </a:pPr>
            <a:endParaRPr sz="2000">
              <a:solidFill>
                <a:srgbClr val="D8D8D8"/>
              </a:solidFill>
            </a:endParaRPr>
          </a:p>
          <a:p>
            <a:pPr marL="0" marR="0" lvl="0" indent="-12700" algn="just" rtl="0">
              <a:spcBef>
                <a:spcPts val="0"/>
              </a:spcBef>
              <a:buClr>
                <a:srgbClr val="D8D8D8"/>
              </a:buClr>
              <a:buSzPct val="100000"/>
              <a:buFont typeface="Arial"/>
              <a:buAutoNum type="arabicPeriod"/>
            </a:pPr>
            <a:r>
              <a:rPr lang="es-MX" sz="2000">
                <a:solidFill>
                  <a:srgbClr val="D8D8D8"/>
                </a:solidFill>
              </a:rPr>
              <a:t>Derechos humanos y fortalecimiento del          Estado de Derecho (</a:t>
            </a:r>
            <a:r>
              <a:rPr lang="es-MX" sz="2000" b="1">
                <a:solidFill>
                  <a:srgbClr val="D8D8D8"/>
                </a:solidFill>
              </a:rPr>
              <a:t>16</a:t>
            </a:r>
            <a:r>
              <a:rPr lang="es-MX" sz="2000">
                <a:solidFill>
                  <a:srgbClr val="D8D8D8"/>
                </a:solidFill>
              </a:rPr>
              <a:t>)</a:t>
            </a:r>
          </a:p>
          <a:p>
            <a:pPr marL="0" marR="0" lvl="0" indent="-12700" algn="just" rtl="0">
              <a:spcBef>
                <a:spcPts val="0"/>
              </a:spcBef>
              <a:buClr>
                <a:srgbClr val="D8D8D8"/>
              </a:buClr>
              <a:buSzPct val="100000"/>
              <a:buFont typeface="Arial"/>
              <a:buAutoNum type="arabicPeriod"/>
            </a:pPr>
            <a:r>
              <a:rPr lang="es-MX" sz="2000">
                <a:solidFill>
                  <a:srgbClr val="D8D8D8"/>
                </a:solidFill>
              </a:rPr>
              <a:t>Igualdad de género (5)</a:t>
            </a:r>
          </a:p>
          <a:p>
            <a:pPr marL="0" marR="0" lvl="0" indent="-12700" algn="just" rtl="0">
              <a:spcBef>
                <a:spcPts val="0"/>
              </a:spcBef>
              <a:buClr>
                <a:srgbClr val="D8D8D8"/>
              </a:buClr>
              <a:buSzPct val="100000"/>
              <a:buFont typeface="Arial"/>
              <a:buAutoNum type="arabicPeriod"/>
            </a:pPr>
            <a:r>
              <a:rPr lang="es-MX" sz="2000">
                <a:solidFill>
                  <a:srgbClr val="D8D8D8"/>
                </a:solidFill>
              </a:rPr>
              <a:t>Sistema nacional anticorrupción (16)</a:t>
            </a:r>
          </a:p>
          <a:p>
            <a:pPr marL="0" marR="0" lvl="0" indent="-12700" algn="just" rtl="0">
              <a:spcBef>
                <a:spcPts val="0"/>
              </a:spcBef>
              <a:buClr>
                <a:srgbClr val="D8D8D8"/>
              </a:buClr>
              <a:buSzPct val="100000"/>
              <a:buFont typeface="Arial"/>
              <a:buAutoNum type="arabicPeriod"/>
            </a:pPr>
            <a:r>
              <a:rPr lang="es-MX" sz="2000">
                <a:solidFill>
                  <a:srgbClr val="D8D8D8"/>
                </a:solidFill>
              </a:rPr>
              <a:t>Gobernanza de recursos naturales / Cambio climático (13)</a:t>
            </a:r>
          </a:p>
          <a:p>
            <a:pPr marL="0" marR="0" lvl="0" indent="-12700" algn="just" rtl="0">
              <a:spcBef>
                <a:spcPts val="0"/>
              </a:spcBef>
              <a:buClr>
                <a:srgbClr val="D8D8D8"/>
              </a:buClr>
              <a:buSzPct val="100000"/>
              <a:buFont typeface="Arial"/>
              <a:buAutoNum type="arabicPeriod"/>
            </a:pPr>
            <a:r>
              <a:rPr lang="es-MX" sz="2000">
                <a:solidFill>
                  <a:srgbClr val="D8D8D8"/>
                </a:solidFill>
              </a:rPr>
              <a:t>Pobreza y desigualdad (1/10)</a:t>
            </a:r>
          </a:p>
          <a:p>
            <a:pPr marL="0" marR="0" lvl="0" indent="-12700" algn="just" rtl="0">
              <a:spcBef>
                <a:spcPts val="0"/>
              </a:spcBef>
              <a:buClr>
                <a:srgbClr val="D8D8D8"/>
              </a:buClr>
              <a:buSzPct val="100000"/>
              <a:buFont typeface="Arial"/>
              <a:buAutoNum type="arabicPeriod"/>
            </a:pPr>
            <a:r>
              <a:rPr lang="es-MX" sz="2000">
                <a:solidFill>
                  <a:srgbClr val="D8D8D8"/>
                </a:solidFill>
              </a:rPr>
              <a:t>Servicios públicos (3/4/6/7)</a:t>
            </a:r>
          </a:p>
          <a:p>
            <a:pPr marL="0" marR="0" lvl="0" indent="0" algn="just" rtl="0">
              <a:spcBef>
                <a:spcPts val="0"/>
              </a:spcBef>
              <a:buNone/>
            </a:pPr>
            <a:endParaRPr sz="1800">
              <a:solidFill>
                <a:schemeClr val="dk1"/>
              </a:solidFill>
              <a:latin typeface="Calibri"/>
              <a:ea typeface="Calibri"/>
              <a:cs typeface="Calibri"/>
              <a:sym typeface="Calibri"/>
            </a:endParaRPr>
          </a:p>
        </p:txBody>
      </p:sp>
      <p:sp>
        <p:nvSpPr>
          <p:cNvPr id="309" name="Shape 309"/>
          <p:cNvSpPr/>
          <p:nvPr/>
        </p:nvSpPr>
        <p:spPr>
          <a:xfrm>
            <a:off x="9575118" y="936463"/>
            <a:ext cx="1890300" cy="1027200"/>
          </a:xfrm>
          <a:prstGeom prst="downArrow">
            <a:avLst>
              <a:gd name="adj1" fmla="val 50000"/>
              <a:gd name="adj2" fmla="val 50000"/>
            </a:avLst>
          </a:prstGeom>
          <a:solidFill>
            <a:schemeClr val="dk2"/>
          </a:solidFill>
          <a:ln w="12700" cap="flat" cmpd="sng">
            <a:solidFill>
              <a:srgbClr val="00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r>
              <a:rPr lang="es-MX">
                <a:solidFill>
                  <a:srgbClr val="D8D8D8"/>
                </a:solidFill>
              </a:rPr>
              <a:t>Estamos</a:t>
            </a:r>
          </a:p>
          <a:p>
            <a:pPr marL="0" marR="0" lvl="0" indent="0" algn="ctr" rtl="0">
              <a:spcBef>
                <a:spcPts val="0"/>
              </a:spcBef>
              <a:buNone/>
            </a:pPr>
            <a:r>
              <a:rPr lang="es-MX">
                <a:solidFill>
                  <a:srgbClr val="D8D8D8"/>
                </a:solidFill>
              </a:rPr>
              <a:t> aquí</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rotWithShape="1">
          <a:blip r:embed="rId3">
            <a:alphaModFix/>
          </a:blip>
          <a:srcRect/>
          <a:stretch/>
        </p:blipFill>
        <p:spPr>
          <a:xfrm>
            <a:off x="-1385374" y="-548433"/>
            <a:ext cx="14325300" cy="8054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706475" y="288150"/>
            <a:ext cx="91113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¿Cómo se construyeron los Planes de Acción? </a:t>
            </a:r>
          </a:p>
        </p:txBody>
      </p:sp>
      <p:cxnSp>
        <p:nvCxnSpPr>
          <p:cNvPr id="320" name="Shape 320"/>
          <p:cNvCxnSpPr/>
          <p:nvPr/>
        </p:nvCxnSpPr>
        <p:spPr>
          <a:xfrm>
            <a:off x="5998100" y="1834678"/>
            <a:ext cx="0" cy="3528900"/>
          </a:xfrm>
          <a:prstGeom prst="straightConnector1">
            <a:avLst/>
          </a:prstGeom>
          <a:noFill/>
          <a:ln w="38100" cap="flat" cmpd="sng">
            <a:solidFill>
              <a:srgbClr val="00FFFF"/>
            </a:solidFill>
            <a:prstDash val="lgDash"/>
            <a:miter/>
            <a:headEnd type="none" w="med" len="med"/>
            <a:tailEnd type="none" w="med" len="med"/>
          </a:ln>
        </p:spPr>
      </p:cxnSp>
      <p:sp>
        <p:nvSpPr>
          <p:cNvPr id="321" name="Shape 321"/>
          <p:cNvSpPr/>
          <p:nvPr/>
        </p:nvSpPr>
        <p:spPr>
          <a:xfrm>
            <a:off x="1696708" y="1489636"/>
            <a:ext cx="2672400" cy="523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00FFFF"/>
                </a:solidFill>
              </a:rPr>
              <a:t>*2011-2013</a:t>
            </a:r>
          </a:p>
        </p:txBody>
      </p:sp>
      <p:sp>
        <p:nvSpPr>
          <p:cNvPr id="322" name="Shape 322"/>
          <p:cNvSpPr/>
          <p:nvPr/>
        </p:nvSpPr>
        <p:spPr>
          <a:xfrm>
            <a:off x="7052232" y="1489624"/>
            <a:ext cx="2672400" cy="523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2800">
                <a:solidFill>
                  <a:srgbClr val="00FFFF"/>
                </a:solidFill>
              </a:rPr>
              <a:t>*2013-2015</a:t>
            </a:r>
          </a:p>
        </p:txBody>
      </p:sp>
      <p:sp>
        <p:nvSpPr>
          <p:cNvPr id="323" name="Shape 323"/>
          <p:cNvSpPr/>
          <p:nvPr/>
        </p:nvSpPr>
        <p:spPr>
          <a:xfrm>
            <a:off x="1322460" y="2305637"/>
            <a:ext cx="3739200" cy="2246699"/>
          </a:xfrm>
          <a:prstGeom prst="rect">
            <a:avLst/>
          </a:prstGeom>
          <a:noFill/>
          <a:ln>
            <a:noFill/>
          </a:ln>
        </p:spPr>
        <p:txBody>
          <a:bodyPr lIns="91425" tIns="45700" rIns="91425" bIns="45700" anchor="t" anchorCtr="0">
            <a:noAutofit/>
          </a:bodyPr>
          <a:lstStyle/>
          <a:p>
            <a:pPr marL="342900" marR="0" lvl="0" indent="-406400" algn="ctr" rtl="0">
              <a:spcBef>
                <a:spcPts val="0"/>
              </a:spcBef>
              <a:buClr>
                <a:srgbClr val="D8D8D8"/>
              </a:buClr>
              <a:buSzPct val="100000"/>
              <a:buFont typeface="Arial"/>
              <a:buChar char="-"/>
            </a:pPr>
            <a:r>
              <a:rPr lang="es-MX" sz="3000">
                <a:solidFill>
                  <a:srgbClr val="D8D8D8"/>
                </a:solidFill>
              </a:rPr>
              <a:t>Convocatoria</a:t>
            </a:r>
          </a:p>
          <a:p>
            <a:pPr marL="0" marR="0" lvl="0" indent="0" algn="ctr" rtl="0">
              <a:spcBef>
                <a:spcPts val="0"/>
              </a:spcBef>
              <a:buNone/>
            </a:pPr>
            <a:endParaRPr sz="3000">
              <a:solidFill>
                <a:srgbClr val="D8D8D8"/>
              </a:solidFill>
            </a:endParaRPr>
          </a:p>
          <a:p>
            <a:pPr marL="342900" marR="0" lvl="0" indent="-406400" algn="ctr" rtl="0">
              <a:spcBef>
                <a:spcPts val="0"/>
              </a:spcBef>
              <a:buClr>
                <a:srgbClr val="D8D8D8"/>
              </a:buClr>
              <a:buSzPct val="100000"/>
              <a:buFont typeface="Arial"/>
              <a:buChar char="-"/>
            </a:pPr>
            <a:r>
              <a:rPr lang="es-MX" sz="3000">
                <a:solidFill>
                  <a:srgbClr val="D8D8D8"/>
                </a:solidFill>
              </a:rPr>
              <a:t>8 organizaciones de la sociedad civil (núcleo)</a:t>
            </a:r>
          </a:p>
          <a:p>
            <a:pPr marL="342900" marR="0" lvl="0" indent="-342900" algn="ctr" rtl="0">
              <a:spcBef>
                <a:spcPts val="0"/>
              </a:spcBef>
              <a:buClr>
                <a:schemeClr val="dk1"/>
              </a:buClr>
              <a:buFont typeface="Calibri"/>
              <a:buNone/>
            </a:pPr>
            <a:endParaRPr sz="3000">
              <a:solidFill>
                <a:srgbClr val="D8D8D8"/>
              </a:solidFill>
            </a:endParaRPr>
          </a:p>
          <a:p>
            <a:pPr marL="342900" marR="0" lvl="0" indent="-406400" algn="ctr" rtl="0">
              <a:spcBef>
                <a:spcPts val="0"/>
              </a:spcBef>
              <a:buClr>
                <a:srgbClr val="D8D8D8"/>
              </a:buClr>
              <a:buSzPct val="100000"/>
              <a:buFont typeface="Arial"/>
              <a:buChar char="-"/>
            </a:pPr>
            <a:r>
              <a:rPr lang="es-MX" sz="3000">
                <a:solidFill>
                  <a:srgbClr val="D8D8D8"/>
                </a:solidFill>
              </a:rPr>
              <a:t>6 compromisos</a:t>
            </a:r>
          </a:p>
          <a:p>
            <a:pPr marL="342900" marR="0" lvl="0" indent="-342900" algn="ctr" rtl="0">
              <a:spcBef>
                <a:spcPts val="0"/>
              </a:spcBef>
              <a:buClr>
                <a:schemeClr val="dk1"/>
              </a:buClr>
              <a:buFont typeface="Calibri"/>
              <a:buNone/>
            </a:pPr>
            <a:endParaRPr sz="3000">
              <a:solidFill>
                <a:srgbClr val="D8D8D8"/>
              </a:solidFill>
            </a:endParaRPr>
          </a:p>
        </p:txBody>
      </p:sp>
      <p:sp>
        <p:nvSpPr>
          <p:cNvPr id="324" name="Shape 324"/>
          <p:cNvSpPr/>
          <p:nvPr/>
        </p:nvSpPr>
        <p:spPr>
          <a:xfrm>
            <a:off x="6639887" y="2180750"/>
            <a:ext cx="3739200" cy="1938899"/>
          </a:xfrm>
          <a:prstGeom prst="rect">
            <a:avLst/>
          </a:prstGeom>
          <a:noFill/>
          <a:ln>
            <a:noFill/>
          </a:ln>
        </p:spPr>
        <p:txBody>
          <a:bodyPr lIns="91425" tIns="45700" rIns="91425" bIns="45700" anchor="t" anchorCtr="0">
            <a:noAutofit/>
          </a:bodyPr>
          <a:lstStyle/>
          <a:p>
            <a:pPr marL="342900" marR="0" lvl="0" indent="-406400" algn="ctr" rtl="0">
              <a:spcBef>
                <a:spcPts val="0"/>
              </a:spcBef>
              <a:buClr>
                <a:srgbClr val="D8D8D8"/>
              </a:buClr>
              <a:buSzPct val="100000"/>
              <a:buFont typeface="Arial"/>
              <a:buChar char="-"/>
            </a:pPr>
            <a:r>
              <a:rPr lang="es-MX" sz="3000">
                <a:solidFill>
                  <a:srgbClr val="D8D8D8"/>
                </a:solidFill>
              </a:rPr>
              <a:t>Diagnóstico</a:t>
            </a:r>
          </a:p>
          <a:p>
            <a:pPr marL="342900" marR="0" lvl="0" indent="-342900" algn="ctr" rtl="0">
              <a:spcBef>
                <a:spcPts val="0"/>
              </a:spcBef>
              <a:buClr>
                <a:schemeClr val="dk1"/>
              </a:buClr>
              <a:buFont typeface="Calibri"/>
              <a:buNone/>
            </a:pPr>
            <a:endParaRPr sz="3000">
              <a:solidFill>
                <a:srgbClr val="D8D8D8"/>
              </a:solidFill>
            </a:endParaRPr>
          </a:p>
          <a:p>
            <a:pPr marL="342900" marR="0" lvl="0" indent="-406400" algn="ctr" rtl="0">
              <a:spcBef>
                <a:spcPts val="0"/>
              </a:spcBef>
              <a:buClr>
                <a:srgbClr val="D8D8D8"/>
              </a:buClr>
              <a:buSzPct val="100000"/>
              <a:buFont typeface="Arial"/>
              <a:buChar char="-"/>
            </a:pPr>
            <a:r>
              <a:rPr lang="es-MX" sz="3000">
                <a:solidFill>
                  <a:srgbClr val="D8D8D8"/>
                </a:solidFill>
              </a:rPr>
              <a:t>Mesas de Trabajo: Sociedad civil/académicos/funcionarios</a:t>
            </a:r>
          </a:p>
          <a:p>
            <a:pPr marL="342900" marR="0" lvl="0" indent="-342900" algn="ctr" rtl="0">
              <a:spcBef>
                <a:spcPts val="0"/>
              </a:spcBef>
              <a:buClr>
                <a:schemeClr val="dk1"/>
              </a:buClr>
              <a:buFont typeface="Calibri"/>
              <a:buNone/>
            </a:pPr>
            <a:endParaRPr sz="3000">
              <a:solidFill>
                <a:srgbClr val="D8D8D8"/>
              </a:solidFill>
            </a:endParaRPr>
          </a:p>
          <a:p>
            <a:pPr marL="342900" marR="0" lvl="0" indent="-406400" algn="ctr" rtl="0">
              <a:spcBef>
                <a:spcPts val="0"/>
              </a:spcBef>
              <a:buClr>
                <a:srgbClr val="D8D8D8"/>
              </a:buClr>
              <a:buSzPct val="100000"/>
              <a:buFont typeface="Arial"/>
              <a:buChar char="-"/>
            </a:pPr>
            <a:r>
              <a:rPr lang="es-MX" sz="3000">
                <a:solidFill>
                  <a:srgbClr val="D8D8D8"/>
                </a:solidFill>
              </a:rPr>
              <a:t>26 compromisos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885119" y="356428"/>
            <a:ext cx="8567100" cy="969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¿Cómo se elabora el Plan de Acción?</a:t>
            </a:r>
          </a:p>
          <a:p>
            <a:pPr marL="0" marR="0" lvl="0" indent="0" algn="l" rtl="0">
              <a:spcBef>
                <a:spcPts val="0"/>
              </a:spcBef>
              <a:buNone/>
            </a:pPr>
            <a:endParaRPr sz="1350">
              <a:solidFill>
                <a:schemeClr val="dk1"/>
              </a:solidFill>
              <a:latin typeface="Calibri"/>
              <a:ea typeface="Calibri"/>
              <a:cs typeface="Calibri"/>
              <a:sym typeface="Calibri"/>
            </a:endParaRPr>
          </a:p>
          <a:p>
            <a:pPr marL="0" marR="0" lvl="0" indent="0" algn="l" rtl="0">
              <a:spcBef>
                <a:spcPts val="0"/>
              </a:spcBef>
              <a:buNone/>
            </a:pPr>
            <a:endParaRPr sz="1350">
              <a:solidFill>
                <a:schemeClr val="dk1"/>
              </a:solidFill>
              <a:latin typeface="Calibri"/>
              <a:ea typeface="Calibri"/>
              <a:cs typeface="Calibri"/>
              <a:sym typeface="Calibri"/>
            </a:endParaRPr>
          </a:p>
        </p:txBody>
      </p:sp>
      <p:grpSp>
        <p:nvGrpSpPr>
          <p:cNvPr id="330" name="Shape 330"/>
          <p:cNvGrpSpPr/>
          <p:nvPr/>
        </p:nvGrpSpPr>
        <p:grpSpPr>
          <a:xfrm>
            <a:off x="1065949" y="1397945"/>
            <a:ext cx="9783428" cy="4365579"/>
            <a:chOff x="-8204" y="374090"/>
            <a:chExt cx="7752935" cy="2234633"/>
          </a:xfrm>
        </p:grpSpPr>
        <p:sp>
          <p:nvSpPr>
            <p:cNvPr id="331" name="Shape 331"/>
            <p:cNvSpPr/>
            <p:nvPr/>
          </p:nvSpPr>
          <p:spPr>
            <a:xfrm>
              <a:off x="68700" y="374090"/>
              <a:ext cx="7676030" cy="1117514"/>
            </a:xfrm>
            <a:prstGeom prst="rightArrow">
              <a:avLst>
                <a:gd name="adj1" fmla="val 50000"/>
                <a:gd name="adj2" fmla="val 50000"/>
              </a:avLst>
            </a:prstGeom>
            <a:gradFill>
              <a:gsLst>
                <a:gs pos="0">
                  <a:schemeClr val="dk2"/>
                </a:gs>
                <a:gs pos="38000">
                  <a:schemeClr val="dk2"/>
                </a:gs>
                <a:gs pos="100000">
                  <a:srgbClr val="00FFFF"/>
                </a:gs>
              </a:gsLst>
              <a:lin ang="5400000" scaled="0"/>
            </a:gradFill>
            <a:ln>
              <a:noFill/>
            </a:ln>
          </p:spPr>
          <p:txBody>
            <a:bodyPr lIns="91425" tIns="91425" rIns="91425" bIns="91425" anchor="ctr" anchorCtr="0">
              <a:noAutofit/>
            </a:bodyPr>
            <a:lstStyle/>
            <a:p>
              <a:pPr lvl="0">
                <a:spcBef>
                  <a:spcPts val="0"/>
                </a:spcBef>
                <a:buNone/>
              </a:pPr>
              <a:endParaRPr/>
            </a:p>
          </p:txBody>
        </p:sp>
        <p:sp>
          <p:nvSpPr>
            <p:cNvPr id="332" name="Shape 332"/>
            <p:cNvSpPr txBox="1"/>
            <p:nvPr/>
          </p:nvSpPr>
          <p:spPr>
            <a:xfrm>
              <a:off x="68700" y="653470"/>
              <a:ext cx="7396652" cy="558757"/>
            </a:xfrm>
            <a:prstGeom prst="rect">
              <a:avLst/>
            </a:prstGeom>
            <a:noFill/>
            <a:ln>
              <a:noFill/>
            </a:ln>
          </p:spPr>
          <p:txBody>
            <a:bodyPr lIns="72375" tIns="72375" rIns="254000" bIns="177400" anchor="ctr" anchorCtr="0">
              <a:noAutofit/>
            </a:bodyPr>
            <a:lstStyle/>
            <a:p>
              <a:pPr marL="0" marR="0" lvl="0" indent="0" algn="l" rtl="0">
                <a:lnSpc>
                  <a:spcPct val="90000"/>
                </a:lnSpc>
                <a:spcBef>
                  <a:spcPts val="0"/>
                </a:spcBef>
                <a:spcAft>
                  <a:spcPts val="0"/>
                </a:spcAft>
                <a:buClr>
                  <a:srgbClr val="D8D8D8"/>
                </a:buClr>
                <a:buSzPct val="25000"/>
                <a:buFont typeface="Overlock"/>
                <a:buNone/>
              </a:pPr>
              <a:r>
                <a:rPr lang="es-MX" sz="1900">
                  <a:solidFill>
                    <a:srgbClr val="D8D8D8"/>
                  </a:solidFill>
                </a:rPr>
                <a:t>1) Consulta Pública</a:t>
              </a:r>
            </a:p>
          </p:txBody>
        </p:sp>
        <p:sp>
          <p:nvSpPr>
            <p:cNvPr id="333" name="Shape 333"/>
            <p:cNvSpPr/>
            <p:nvPr/>
          </p:nvSpPr>
          <p:spPr>
            <a:xfrm>
              <a:off x="1838025" y="746464"/>
              <a:ext cx="5906704" cy="1117514"/>
            </a:xfrm>
            <a:prstGeom prst="rightArrow">
              <a:avLst>
                <a:gd name="adj1" fmla="val 50000"/>
                <a:gd name="adj2" fmla="val 50000"/>
              </a:avLst>
            </a:prstGeom>
            <a:gradFill>
              <a:gsLst>
                <a:gs pos="0">
                  <a:schemeClr val="dk2"/>
                </a:gs>
                <a:gs pos="38000">
                  <a:schemeClr val="dk2"/>
                </a:gs>
                <a:gs pos="100000">
                  <a:srgbClr val="00FFFF"/>
                </a:gs>
              </a:gsLst>
              <a:lin ang="5400000" scaled="0"/>
            </a:gradFill>
            <a:ln>
              <a:noFill/>
            </a:ln>
          </p:spPr>
          <p:txBody>
            <a:bodyPr lIns="91425" tIns="91425" rIns="91425" bIns="91425" anchor="ctr" anchorCtr="0">
              <a:noAutofit/>
            </a:bodyPr>
            <a:lstStyle/>
            <a:p>
              <a:pPr lvl="0">
                <a:spcBef>
                  <a:spcPts val="0"/>
                </a:spcBef>
                <a:buNone/>
              </a:pPr>
              <a:endParaRPr/>
            </a:p>
          </p:txBody>
        </p:sp>
        <p:sp>
          <p:nvSpPr>
            <p:cNvPr id="334" name="Shape 334"/>
            <p:cNvSpPr txBox="1"/>
            <p:nvPr/>
          </p:nvSpPr>
          <p:spPr>
            <a:xfrm>
              <a:off x="1838025" y="1025842"/>
              <a:ext cx="5627327" cy="558757"/>
            </a:xfrm>
            <a:prstGeom prst="rect">
              <a:avLst/>
            </a:prstGeom>
            <a:noFill/>
            <a:ln>
              <a:noFill/>
            </a:ln>
          </p:spPr>
          <p:txBody>
            <a:bodyPr lIns="72375" tIns="72375" rIns="254000" bIns="177400" anchor="ctr" anchorCtr="0">
              <a:noAutofit/>
            </a:bodyPr>
            <a:lstStyle/>
            <a:p>
              <a:pPr marL="0" marR="0" lvl="0" indent="0" algn="l" rtl="0">
                <a:lnSpc>
                  <a:spcPct val="90000"/>
                </a:lnSpc>
                <a:spcBef>
                  <a:spcPts val="0"/>
                </a:spcBef>
                <a:spcAft>
                  <a:spcPts val="0"/>
                </a:spcAft>
                <a:buClr>
                  <a:srgbClr val="D8D8D8"/>
                </a:buClr>
                <a:buSzPct val="25000"/>
                <a:buFont typeface="Overlock"/>
                <a:buNone/>
              </a:pPr>
              <a:r>
                <a:rPr lang="es-MX" sz="1900">
                  <a:solidFill>
                    <a:srgbClr val="D8D8D8"/>
                  </a:solidFill>
                </a:rPr>
                <a:t>2) Jornadas Abiertas</a:t>
              </a:r>
            </a:p>
          </p:txBody>
        </p:sp>
        <p:sp>
          <p:nvSpPr>
            <p:cNvPr id="335" name="Shape 335"/>
            <p:cNvSpPr/>
            <p:nvPr/>
          </p:nvSpPr>
          <p:spPr>
            <a:xfrm>
              <a:off x="3607350" y="1118837"/>
              <a:ext cx="4137380" cy="1117514"/>
            </a:xfrm>
            <a:prstGeom prst="rightArrow">
              <a:avLst>
                <a:gd name="adj1" fmla="val 50000"/>
                <a:gd name="adj2" fmla="val 50000"/>
              </a:avLst>
            </a:prstGeom>
            <a:gradFill>
              <a:gsLst>
                <a:gs pos="0">
                  <a:schemeClr val="dk2"/>
                </a:gs>
                <a:gs pos="20000">
                  <a:schemeClr val="dk2"/>
                </a:gs>
                <a:gs pos="100000">
                  <a:srgbClr val="00FFFF"/>
                </a:gs>
              </a:gsLst>
              <a:lin ang="5400000" scaled="0"/>
            </a:gradFill>
            <a:ln>
              <a:noFill/>
            </a:ln>
          </p:spPr>
          <p:txBody>
            <a:bodyPr lIns="91425" tIns="91425" rIns="91425" bIns="91425" anchor="ctr" anchorCtr="0">
              <a:noAutofit/>
            </a:bodyPr>
            <a:lstStyle/>
            <a:p>
              <a:pPr lvl="0">
                <a:spcBef>
                  <a:spcPts val="0"/>
                </a:spcBef>
                <a:buNone/>
              </a:pPr>
              <a:endParaRPr/>
            </a:p>
          </p:txBody>
        </p:sp>
        <p:sp>
          <p:nvSpPr>
            <p:cNvPr id="336" name="Shape 336"/>
            <p:cNvSpPr txBox="1"/>
            <p:nvPr/>
          </p:nvSpPr>
          <p:spPr>
            <a:xfrm>
              <a:off x="3607350" y="1398216"/>
              <a:ext cx="3858001" cy="558757"/>
            </a:xfrm>
            <a:prstGeom prst="rect">
              <a:avLst/>
            </a:prstGeom>
            <a:noFill/>
            <a:ln>
              <a:noFill/>
            </a:ln>
          </p:spPr>
          <p:txBody>
            <a:bodyPr lIns="72375" tIns="72375" rIns="254000" bIns="177400" anchor="ctr" anchorCtr="0">
              <a:noAutofit/>
            </a:bodyPr>
            <a:lstStyle/>
            <a:p>
              <a:pPr marL="0" marR="0" lvl="0" indent="0" algn="l" rtl="0">
                <a:lnSpc>
                  <a:spcPct val="90000"/>
                </a:lnSpc>
                <a:spcBef>
                  <a:spcPts val="0"/>
                </a:spcBef>
                <a:spcAft>
                  <a:spcPts val="0"/>
                </a:spcAft>
                <a:buClr>
                  <a:srgbClr val="D8D8D8"/>
                </a:buClr>
                <a:buSzPct val="25000"/>
                <a:buFont typeface="Overlock"/>
                <a:buNone/>
              </a:pPr>
              <a:r>
                <a:rPr lang="es-MX" sz="1900">
                  <a:solidFill>
                    <a:srgbClr val="D8D8D8"/>
                  </a:solidFill>
                  <a:latin typeface="Overlock"/>
                  <a:ea typeface="Overlock"/>
                  <a:cs typeface="Overlock"/>
                  <a:sym typeface="Overlock"/>
                </a:rPr>
                <a:t>3) Mesas de Trabajo</a:t>
              </a:r>
            </a:p>
          </p:txBody>
        </p:sp>
        <p:sp>
          <p:nvSpPr>
            <p:cNvPr id="337" name="Shape 337"/>
            <p:cNvSpPr/>
            <p:nvPr/>
          </p:nvSpPr>
          <p:spPr>
            <a:xfrm>
              <a:off x="5376675" y="1491209"/>
              <a:ext cx="2368054" cy="1117514"/>
            </a:xfrm>
            <a:prstGeom prst="rightArrow">
              <a:avLst>
                <a:gd name="adj1" fmla="val 50000"/>
                <a:gd name="adj2" fmla="val 50000"/>
              </a:avLst>
            </a:prstGeom>
            <a:gradFill>
              <a:gsLst>
                <a:gs pos="0">
                  <a:schemeClr val="dk2"/>
                </a:gs>
                <a:gs pos="86000">
                  <a:srgbClr val="00FFFF"/>
                </a:gs>
                <a:gs pos="100000">
                  <a:srgbClr val="00FFFF"/>
                </a:gs>
              </a:gsLst>
              <a:lin ang="5400000" scaled="0"/>
            </a:gradFill>
            <a:ln>
              <a:noFill/>
            </a:ln>
          </p:spPr>
          <p:txBody>
            <a:bodyPr lIns="91425" tIns="91425" rIns="91425" bIns="91425" anchor="ctr" anchorCtr="0">
              <a:noAutofit/>
            </a:bodyPr>
            <a:lstStyle/>
            <a:p>
              <a:pPr lvl="0">
                <a:spcBef>
                  <a:spcPts val="0"/>
                </a:spcBef>
                <a:buNone/>
              </a:pPr>
              <a:endParaRPr/>
            </a:p>
          </p:txBody>
        </p:sp>
        <p:sp>
          <p:nvSpPr>
            <p:cNvPr id="338" name="Shape 338"/>
            <p:cNvSpPr txBox="1"/>
            <p:nvPr/>
          </p:nvSpPr>
          <p:spPr>
            <a:xfrm>
              <a:off x="5376675" y="1770589"/>
              <a:ext cx="2088676" cy="558757"/>
            </a:xfrm>
            <a:prstGeom prst="rect">
              <a:avLst/>
            </a:prstGeom>
            <a:noFill/>
            <a:ln>
              <a:noFill/>
            </a:ln>
          </p:spPr>
          <p:txBody>
            <a:bodyPr lIns="72375" tIns="72375" rIns="254000" bIns="177400" anchor="ctr" anchorCtr="0">
              <a:noAutofit/>
            </a:bodyPr>
            <a:lstStyle/>
            <a:p>
              <a:pPr marL="0" marR="0" lvl="0" indent="0" algn="l" rtl="0">
                <a:lnSpc>
                  <a:spcPct val="90000"/>
                </a:lnSpc>
                <a:spcBef>
                  <a:spcPts val="0"/>
                </a:spcBef>
                <a:spcAft>
                  <a:spcPts val="0"/>
                </a:spcAft>
                <a:buClr>
                  <a:srgbClr val="D8D8D8"/>
                </a:buClr>
                <a:buSzPct val="25000"/>
                <a:buFont typeface="Overlock"/>
                <a:buNone/>
              </a:pPr>
              <a:r>
                <a:rPr lang="es-MX" sz="1900">
                  <a:solidFill>
                    <a:srgbClr val="D8D8D8"/>
                  </a:solidFill>
                  <a:latin typeface="Overlock"/>
                  <a:ea typeface="Overlock"/>
                  <a:cs typeface="Overlock"/>
                  <a:sym typeface="Overlock"/>
                </a:rPr>
                <a:t>4) Plan de Acción</a:t>
              </a:r>
            </a:p>
          </p:txBody>
        </p:sp>
        <p:sp>
          <p:nvSpPr>
            <p:cNvPr id="339" name="Shape 339"/>
            <p:cNvSpPr/>
            <p:nvPr/>
          </p:nvSpPr>
          <p:spPr>
            <a:xfrm>
              <a:off x="-8204" y="1528423"/>
              <a:ext cx="1377300" cy="462299"/>
            </a:xfrm>
            <a:prstGeom prst="rect">
              <a:avLst/>
            </a:prstGeom>
            <a:solidFill>
              <a:srgbClr val="33CCCC"/>
            </a:solidFill>
            <a:ln w="9525" cap="flat" cmpd="sng">
              <a:solidFill>
                <a:schemeClr val="dk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0" name="Shape 340"/>
            <p:cNvSpPr txBox="1"/>
            <p:nvPr/>
          </p:nvSpPr>
          <p:spPr>
            <a:xfrm>
              <a:off x="-8194" y="1537675"/>
              <a:ext cx="1377300" cy="618600"/>
            </a:xfrm>
            <a:prstGeom prst="rect">
              <a:avLst/>
            </a:prstGeom>
            <a:noFill/>
            <a:ln>
              <a:noFill/>
            </a:ln>
          </p:spPr>
          <p:txBody>
            <a:bodyPr lIns="68575" tIns="68575" rIns="68575" bIns="68575" anchor="t" anchorCtr="0">
              <a:noAutofit/>
            </a:bodyPr>
            <a:lstStyle/>
            <a:p>
              <a:pPr marL="0" marR="0" lvl="0" indent="0" algn="ctr" rtl="0">
                <a:lnSpc>
                  <a:spcPct val="90000"/>
                </a:lnSpc>
                <a:spcBef>
                  <a:spcPts val="0"/>
                </a:spcBef>
                <a:spcAft>
                  <a:spcPts val="0"/>
                </a:spcAft>
                <a:buClr>
                  <a:srgbClr val="323F4F"/>
                </a:buClr>
                <a:buSzPct val="25000"/>
                <a:buFont typeface="Overlock"/>
                <a:buNone/>
              </a:pPr>
              <a:r>
                <a:rPr lang="es-MX" sz="1800">
                  <a:solidFill>
                    <a:srgbClr val="323F4F"/>
                  </a:solidFill>
                </a:rPr>
                <a:t>Temas Seleccionados</a:t>
              </a:r>
            </a:p>
          </p:txBody>
        </p:sp>
      </p:grpSp>
      <p:sp>
        <p:nvSpPr>
          <p:cNvPr id="341" name="Shape 341"/>
          <p:cNvSpPr/>
          <p:nvPr/>
        </p:nvSpPr>
        <p:spPr>
          <a:xfrm rot="5400000">
            <a:off x="3511625" y="3981125"/>
            <a:ext cx="738300" cy="294900"/>
          </a:xfrm>
          <a:prstGeom prst="rightArrow">
            <a:avLst>
              <a:gd name="adj1" fmla="val 50000"/>
              <a:gd name="adj2" fmla="val 50000"/>
            </a:avLst>
          </a:prstGeom>
          <a:solidFill>
            <a:schemeClr val="dk2"/>
          </a:solidFill>
          <a:ln w="12700"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sp>
        <p:nvSpPr>
          <p:cNvPr id="342" name="Shape 342"/>
          <p:cNvSpPr/>
          <p:nvPr/>
        </p:nvSpPr>
        <p:spPr>
          <a:xfrm rot="5400000">
            <a:off x="6108155" y="4695712"/>
            <a:ext cx="526500" cy="247500"/>
          </a:xfrm>
          <a:prstGeom prst="rightArrow">
            <a:avLst>
              <a:gd name="adj1" fmla="val 50000"/>
              <a:gd name="adj2" fmla="val 50000"/>
            </a:avLst>
          </a:prstGeom>
          <a:solidFill>
            <a:schemeClr val="dk2"/>
          </a:solidFill>
          <a:ln w="12700"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cxnSp>
        <p:nvCxnSpPr>
          <p:cNvPr id="343" name="Shape 343"/>
          <p:cNvCxnSpPr>
            <a:stCxn id="344" idx="3"/>
          </p:cNvCxnSpPr>
          <p:nvPr/>
        </p:nvCxnSpPr>
        <p:spPr>
          <a:xfrm rot="10800000" flipH="1">
            <a:off x="5008563" y="4290073"/>
            <a:ext cx="722700" cy="892800"/>
          </a:xfrm>
          <a:prstGeom prst="curvedConnector2">
            <a:avLst/>
          </a:prstGeom>
          <a:noFill/>
          <a:ln w="57150" cap="flat" cmpd="sng">
            <a:solidFill>
              <a:srgbClr val="00FFFF"/>
            </a:solidFill>
            <a:prstDash val="dash"/>
            <a:miter/>
            <a:headEnd type="none" w="med" len="med"/>
            <a:tailEnd type="triangle" w="lg" len="lg"/>
          </a:ln>
        </p:spPr>
      </p:cxnSp>
      <p:sp>
        <p:nvSpPr>
          <p:cNvPr id="345" name="Shape 345"/>
          <p:cNvSpPr/>
          <p:nvPr/>
        </p:nvSpPr>
        <p:spPr>
          <a:xfrm>
            <a:off x="5531924" y="5082700"/>
            <a:ext cx="1981500" cy="427200"/>
          </a:xfrm>
          <a:prstGeom prst="rect">
            <a:avLst/>
          </a:prstGeom>
          <a:solidFill>
            <a:srgbClr val="33CCCC"/>
          </a:solidFill>
          <a:ln w="9525" cap="flat" cmpd="sng">
            <a:solidFill>
              <a:schemeClr val="dk2"/>
            </a:solidFill>
            <a:prstDash val="solid"/>
            <a:round/>
            <a:headEnd type="none" w="med" len="med"/>
            <a:tailEnd type="none" w="med" len="med"/>
          </a:ln>
        </p:spPr>
        <p:txBody>
          <a:bodyPr lIns="71425" tIns="71425" rIns="71425" bIns="71425" anchor="t" anchorCtr="0">
            <a:noAutofit/>
          </a:bodyPr>
          <a:lstStyle/>
          <a:p>
            <a:pPr marL="0" marR="0" lvl="0" indent="0" algn="ctr" rtl="0">
              <a:lnSpc>
                <a:spcPct val="90000"/>
              </a:lnSpc>
              <a:spcBef>
                <a:spcPts val="0"/>
              </a:spcBef>
              <a:spcAft>
                <a:spcPts val="0"/>
              </a:spcAft>
              <a:buSzPct val="25000"/>
              <a:buNone/>
            </a:pPr>
            <a:r>
              <a:rPr lang="es-MX" sz="2100">
                <a:solidFill>
                  <a:srgbClr val="323F4F"/>
                </a:solidFill>
              </a:rPr>
              <a:t>Compromisos</a:t>
            </a:r>
          </a:p>
        </p:txBody>
      </p:sp>
      <p:sp>
        <p:nvSpPr>
          <p:cNvPr id="346" name="Shape 346"/>
          <p:cNvSpPr/>
          <p:nvPr/>
        </p:nvSpPr>
        <p:spPr>
          <a:xfrm rot="5400000">
            <a:off x="1645775" y="3146525"/>
            <a:ext cx="578400" cy="413400"/>
          </a:xfrm>
          <a:prstGeom prst="rightArrow">
            <a:avLst>
              <a:gd name="adj1" fmla="val 50000"/>
              <a:gd name="adj2" fmla="val 50000"/>
            </a:avLst>
          </a:prstGeom>
          <a:solidFill>
            <a:schemeClr val="dk2"/>
          </a:solidFill>
          <a:ln w="12700" cap="flat" cmpd="sng">
            <a:solidFill>
              <a:srgbClr val="33CCCC"/>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sp>
        <p:nvSpPr>
          <p:cNvPr id="344" name="Shape 344"/>
          <p:cNvSpPr/>
          <p:nvPr/>
        </p:nvSpPr>
        <p:spPr>
          <a:xfrm>
            <a:off x="2862963" y="4602223"/>
            <a:ext cx="2145600" cy="1161300"/>
          </a:xfrm>
          <a:prstGeom prst="rect">
            <a:avLst/>
          </a:prstGeom>
          <a:solidFill>
            <a:srgbClr val="33CCCC"/>
          </a:solidFill>
          <a:ln w="9525" cap="flat" cmpd="sng">
            <a:solidFill>
              <a:schemeClr val="dk2"/>
            </a:solidFill>
            <a:prstDash val="solid"/>
            <a:round/>
            <a:headEnd type="none" w="med" len="med"/>
            <a:tailEnd type="none" w="med" len="med"/>
          </a:ln>
        </p:spPr>
        <p:txBody>
          <a:bodyPr lIns="71425" tIns="71425" rIns="71425" bIns="71425" anchor="t" anchorCtr="0">
            <a:noAutofit/>
          </a:bodyPr>
          <a:lstStyle/>
          <a:p>
            <a:pPr marL="0" marR="0" lvl="0" indent="0" algn="ctr" rtl="0">
              <a:lnSpc>
                <a:spcPct val="90000"/>
              </a:lnSpc>
              <a:spcBef>
                <a:spcPts val="0"/>
              </a:spcBef>
              <a:spcAft>
                <a:spcPts val="0"/>
              </a:spcAft>
              <a:buSzPct val="25000"/>
              <a:buNone/>
            </a:pPr>
            <a:r>
              <a:rPr lang="es-MX" sz="1500">
                <a:solidFill>
                  <a:srgbClr val="323F4F"/>
                </a:solidFill>
                <a:latin typeface="Overlock"/>
                <a:ea typeface="Overlock"/>
                <a:cs typeface="Overlock"/>
                <a:sym typeface="Overlock"/>
              </a:rPr>
              <a:t>-</a:t>
            </a:r>
            <a:r>
              <a:rPr lang="es-MX" sz="1500">
                <a:solidFill>
                  <a:srgbClr val="323F4F"/>
                </a:solidFill>
              </a:rPr>
              <a:t>Problemas públicos</a:t>
            </a:r>
          </a:p>
          <a:p>
            <a:pPr marL="0" marR="0" lvl="0" indent="0" algn="ctr" rtl="0">
              <a:lnSpc>
                <a:spcPct val="90000"/>
              </a:lnSpc>
              <a:spcBef>
                <a:spcPts val="525"/>
              </a:spcBef>
              <a:spcAft>
                <a:spcPts val="0"/>
              </a:spcAft>
              <a:buSzPct val="25000"/>
              <a:buNone/>
            </a:pPr>
            <a:r>
              <a:rPr lang="es-MX" sz="1500">
                <a:solidFill>
                  <a:srgbClr val="323F4F"/>
                </a:solidFill>
              </a:rPr>
              <a:t>-Problemas públicos prioritarios</a:t>
            </a:r>
          </a:p>
          <a:p>
            <a:pPr marL="0" marR="0" lvl="0" indent="0" algn="l" rtl="0">
              <a:lnSpc>
                <a:spcPct val="90000"/>
              </a:lnSpc>
              <a:spcBef>
                <a:spcPts val="525"/>
              </a:spcBef>
              <a:spcAft>
                <a:spcPts val="0"/>
              </a:spcAft>
              <a:buSzPct val="25000"/>
              <a:buNone/>
            </a:pPr>
            <a:r>
              <a:rPr lang="es-MX" sz="1500">
                <a:solidFill>
                  <a:srgbClr val="323F4F"/>
                </a:solidFill>
              </a:rPr>
              <a:t>-Causas (2)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305362" y="486824"/>
            <a:ext cx="11423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000" b="0" i="0">
                <a:solidFill>
                  <a:srgbClr val="00FFFF"/>
                </a:solidFill>
              </a:rPr>
              <a:t>¿Cuál fue el proceso de selección de los seis temas?</a:t>
            </a:r>
          </a:p>
        </p:txBody>
      </p:sp>
      <p:grpSp>
        <p:nvGrpSpPr>
          <p:cNvPr id="352" name="Shape 352"/>
          <p:cNvGrpSpPr/>
          <p:nvPr/>
        </p:nvGrpSpPr>
        <p:grpSpPr>
          <a:xfrm>
            <a:off x="669690" y="1696164"/>
            <a:ext cx="7386408" cy="3632181"/>
            <a:chOff x="982890" y="606522"/>
            <a:chExt cx="7386408" cy="3632181"/>
          </a:xfrm>
        </p:grpSpPr>
        <p:sp>
          <p:nvSpPr>
            <p:cNvPr id="353" name="Shape 353"/>
            <p:cNvSpPr/>
            <p:nvPr/>
          </p:nvSpPr>
          <p:spPr>
            <a:xfrm rot="5400000">
              <a:off x="1304092" y="1763393"/>
              <a:ext cx="950257" cy="1043971"/>
            </a:xfrm>
            <a:prstGeom prst="bentUpArrow">
              <a:avLst>
                <a:gd name="adj1" fmla="val 32840"/>
                <a:gd name="adj2" fmla="val 25000"/>
                <a:gd name="adj3" fmla="val 35780"/>
              </a:avLst>
            </a:prstGeom>
            <a:solidFill>
              <a:schemeClr val="dk2"/>
            </a:solidFill>
            <a:ln w="57150" cap="flat" cmpd="sng">
              <a:solidFill>
                <a:srgbClr val="33CCC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982890" y="606522"/>
              <a:ext cx="1846173" cy="1264049"/>
            </a:xfrm>
            <a:prstGeom prst="roundRect">
              <a:avLst>
                <a:gd name="adj" fmla="val 16670"/>
              </a:avLst>
            </a:prstGeom>
            <a:solidFill>
              <a:schemeClr val="dk2"/>
            </a:solidFill>
            <a:ln w="57150" cap="flat" cmpd="sng">
              <a:solidFill>
                <a:srgbClr val="33CCC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5" name="Shape 355"/>
            <p:cNvSpPr txBox="1"/>
            <p:nvPr/>
          </p:nvSpPr>
          <p:spPr>
            <a:xfrm>
              <a:off x="1044607" y="668239"/>
              <a:ext cx="1722739" cy="1140615"/>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rgbClr val="D8D8D8"/>
                </a:buClr>
                <a:buSzPct val="25000"/>
                <a:buFont typeface="Overlock"/>
                <a:buNone/>
              </a:pPr>
              <a:r>
                <a:rPr lang="es-MX" sz="1600">
                  <a:solidFill>
                    <a:srgbClr val="D8D8D8"/>
                  </a:solidFill>
                </a:rPr>
                <a:t>Consulta </a:t>
              </a:r>
              <a:br>
                <a:rPr lang="es-MX" sz="1600">
                  <a:solidFill>
                    <a:srgbClr val="D8D8D8"/>
                  </a:solidFill>
                </a:rPr>
              </a:br>
              <a:r>
                <a:rPr lang="es-MX" sz="1600">
                  <a:solidFill>
                    <a:srgbClr val="D8D8D8"/>
                  </a:solidFill>
                </a:rPr>
                <a:t>Pública</a:t>
              </a:r>
              <a:br>
                <a:rPr lang="es-MX" sz="1600">
                  <a:solidFill>
                    <a:srgbClr val="D8D8D8"/>
                  </a:solidFill>
                </a:rPr>
              </a:br>
              <a:r>
                <a:rPr lang="es-MX" sz="1600">
                  <a:solidFill>
                    <a:srgbClr val="D8D8D8"/>
                  </a:solidFill>
                </a:rPr>
                <a:t>(internet)</a:t>
              </a:r>
            </a:p>
          </p:txBody>
        </p:sp>
        <p:sp>
          <p:nvSpPr>
            <p:cNvPr id="356" name="Shape 356"/>
            <p:cNvSpPr/>
            <p:nvPr/>
          </p:nvSpPr>
          <p:spPr>
            <a:xfrm>
              <a:off x="4962823" y="1812561"/>
              <a:ext cx="3406474" cy="137530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7" name="Shape 357"/>
            <p:cNvSpPr txBox="1"/>
            <p:nvPr/>
          </p:nvSpPr>
          <p:spPr>
            <a:xfrm>
              <a:off x="4962823" y="1812561"/>
              <a:ext cx="3406474" cy="1375306"/>
            </a:xfrm>
            <a:prstGeom prst="rect">
              <a:avLst/>
            </a:prstGeom>
            <a:noFill/>
            <a:ln>
              <a:noFill/>
            </a:ln>
          </p:spPr>
          <p:txBody>
            <a:bodyPr lIns="60950" tIns="60950" rIns="60950" bIns="60950" anchor="ctr" anchorCtr="0">
              <a:noAutofit/>
            </a:bodyPr>
            <a:lstStyle/>
            <a:p>
              <a:pPr marL="171450" marR="0" lvl="1" indent="-171450" algn="l" rtl="0">
                <a:lnSpc>
                  <a:spcPct val="90000"/>
                </a:lnSpc>
                <a:spcBef>
                  <a:spcPts val="0"/>
                </a:spcBef>
                <a:spcAft>
                  <a:spcPts val="0"/>
                </a:spcAft>
                <a:buClr>
                  <a:srgbClr val="D8D8D8"/>
                </a:buClr>
                <a:buSzPct val="100000"/>
                <a:buFont typeface="Arial"/>
                <a:buChar char="•"/>
              </a:pPr>
              <a:r>
                <a:rPr lang="es-MX" sz="1600" b="0" i="0" u="none" strike="noStrike" cap="none">
                  <a:solidFill>
                    <a:srgbClr val="D8D8D8"/>
                  </a:solidFill>
                </a:rPr>
                <a:t>Los más votados </a:t>
              </a:r>
              <a:br>
                <a:rPr lang="es-MX" sz="1600" b="0" i="0" u="none" strike="noStrike" cap="none">
                  <a:solidFill>
                    <a:srgbClr val="D8D8D8"/>
                  </a:solidFill>
                </a:rPr>
              </a:br>
              <a:r>
                <a:rPr lang="es-MX" sz="1600" b="0" i="0" u="none" strike="noStrike" cap="none">
                  <a:solidFill>
                    <a:srgbClr val="D8D8D8"/>
                  </a:solidFill>
                </a:rPr>
                <a:t>por la gente</a:t>
              </a:r>
            </a:p>
          </p:txBody>
        </p:sp>
        <p:sp>
          <p:nvSpPr>
            <p:cNvPr id="358" name="Shape 358"/>
            <p:cNvSpPr/>
            <p:nvPr/>
          </p:nvSpPr>
          <p:spPr>
            <a:xfrm rot="5400000">
              <a:off x="3095360" y="3000782"/>
              <a:ext cx="1019687" cy="1021449"/>
            </a:xfrm>
            <a:prstGeom prst="bentUpArrow">
              <a:avLst>
                <a:gd name="adj1" fmla="val 32840"/>
                <a:gd name="adj2" fmla="val 25000"/>
                <a:gd name="adj3" fmla="val 35780"/>
              </a:avLst>
            </a:prstGeom>
            <a:solidFill>
              <a:schemeClr val="dk2"/>
            </a:solidFill>
            <a:ln w="57150" cap="flat" cmpd="sng">
              <a:solidFill>
                <a:srgbClr val="33CCC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9" name="Shape 359"/>
            <p:cNvSpPr/>
            <p:nvPr/>
          </p:nvSpPr>
          <p:spPr>
            <a:xfrm>
              <a:off x="2890365" y="1464394"/>
              <a:ext cx="1982308" cy="1550173"/>
            </a:xfrm>
            <a:prstGeom prst="roundRect">
              <a:avLst>
                <a:gd name="adj" fmla="val 16670"/>
              </a:avLst>
            </a:prstGeom>
            <a:solidFill>
              <a:schemeClr val="dk2"/>
            </a:solidFill>
            <a:ln w="57150" cap="flat" cmpd="sng">
              <a:solidFill>
                <a:srgbClr val="33CCC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txBox="1"/>
            <p:nvPr/>
          </p:nvSpPr>
          <p:spPr>
            <a:xfrm>
              <a:off x="2966051" y="1540080"/>
              <a:ext cx="1830933" cy="1398799"/>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rgbClr val="D8D8D8"/>
                </a:buClr>
                <a:buSzPct val="25000"/>
                <a:buFont typeface="Overlock"/>
                <a:buNone/>
              </a:pPr>
              <a:r>
                <a:rPr lang="es-MX" sz="1600">
                  <a:solidFill>
                    <a:srgbClr val="D8D8D8"/>
                  </a:solidFill>
                </a:rPr>
                <a:t>Elección de </a:t>
              </a:r>
              <a:br>
                <a:rPr lang="es-MX" sz="1600">
                  <a:solidFill>
                    <a:srgbClr val="D8D8D8"/>
                  </a:solidFill>
                </a:rPr>
              </a:br>
              <a:r>
                <a:rPr lang="es-MX" sz="1600">
                  <a:solidFill>
                    <a:srgbClr val="D8D8D8"/>
                  </a:solidFill>
                </a:rPr>
                <a:t>seis temas</a:t>
              </a:r>
            </a:p>
          </p:txBody>
        </p:sp>
        <p:sp>
          <p:nvSpPr>
            <p:cNvPr id="361" name="Shape 361"/>
            <p:cNvSpPr/>
            <p:nvPr/>
          </p:nvSpPr>
          <p:spPr>
            <a:xfrm>
              <a:off x="5442030" y="1613705"/>
              <a:ext cx="1768054" cy="137530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2" name="Shape 362"/>
            <p:cNvSpPr/>
            <p:nvPr/>
          </p:nvSpPr>
          <p:spPr>
            <a:xfrm>
              <a:off x="4761108" y="2888825"/>
              <a:ext cx="1898512" cy="1349878"/>
            </a:xfrm>
            <a:prstGeom prst="roundRect">
              <a:avLst>
                <a:gd name="adj" fmla="val 16670"/>
              </a:avLst>
            </a:prstGeom>
            <a:solidFill>
              <a:schemeClr val="dk2"/>
            </a:solidFill>
            <a:ln w="57150" cap="flat" cmpd="sng">
              <a:solidFill>
                <a:srgbClr val="33CCC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txBox="1"/>
            <p:nvPr/>
          </p:nvSpPr>
          <p:spPr>
            <a:xfrm>
              <a:off x="4827016" y="2954733"/>
              <a:ext cx="1766700" cy="12180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Clr>
                  <a:srgbClr val="D8D8D8"/>
                </a:buClr>
                <a:buSzPct val="25000"/>
                <a:buFont typeface="Overlock"/>
                <a:buNone/>
              </a:pPr>
              <a:r>
                <a:rPr lang="es-MX" sz="1600">
                  <a:solidFill>
                    <a:srgbClr val="D8D8D8"/>
                  </a:solidFill>
                </a:rPr>
                <a:t>Ejes de Jornadas Abiertas</a:t>
              </a:r>
            </a:p>
          </p:txBody>
        </p:sp>
      </p:grpSp>
      <p:grpSp>
        <p:nvGrpSpPr>
          <p:cNvPr id="364" name="Shape 364"/>
          <p:cNvGrpSpPr/>
          <p:nvPr/>
        </p:nvGrpSpPr>
        <p:grpSpPr>
          <a:xfrm>
            <a:off x="6112084" y="3706530"/>
            <a:ext cx="6685402" cy="2641510"/>
            <a:chOff x="5238591" y="178908"/>
            <a:chExt cx="1657385" cy="2641510"/>
          </a:xfrm>
        </p:grpSpPr>
        <p:sp>
          <p:nvSpPr>
            <p:cNvPr id="365" name="Shape 365"/>
            <p:cNvSpPr/>
            <p:nvPr/>
          </p:nvSpPr>
          <p:spPr>
            <a:xfrm>
              <a:off x="5238591" y="1706739"/>
              <a:ext cx="1431714" cy="11136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5464376" y="178908"/>
              <a:ext cx="1431599" cy="1113600"/>
            </a:xfrm>
            <a:prstGeom prst="rect">
              <a:avLst/>
            </a:prstGeom>
            <a:noFill/>
            <a:ln>
              <a:noFill/>
            </a:ln>
          </p:spPr>
          <p:txBody>
            <a:bodyPr lIns="87625" tIns="87625" rIns="87625" bIns="87625" anchor="ctr" anchorCtr="0">
              <a:noAutofit/>
            </a:bodyPr>
            <a:lstStyle/>
            <a:p>
              <a:pPr marL="285750" marR="0" lvl="1" indent="-349250" algn="l" rtl="0">
                <a:lnSpc>
                  <a:spcPct val="90000"/>
                </a:lnSpc>
                <a:spcBef>
                  <a:spcPts val="0"/>
                </a:spcBef>
                <a:spcAft>
                  <a:spcPts val="0"/>
                </a:spcAft>
                <a:buClr>
                  <a:srgbClr val="D8D8D8"/>
                </a:buClr>
                <a:buSzPct val="100000"/>
                <a:buFont typeface="Arial"/>
                <a:buChar char="•"/>
              </a:pPr>
              <a:r>
                <a:rPr lang="es-MX" sz="3000" b="0" i="0" u="none" strike="noStrike" cap="none">
                  <a:solidFill>
                    <a:srgbClr val="D8D8D8"/>
                  </a:solidFill>
                </a:rPr>
                <a:t>Gobernanza y Recursos Naturales</a:t>
              </a:r>
            </a:p>
            <a:p>
              <a:pPr marL="285750" marR="0" lvl="1" indent="-349250" algn="l" rtl="0">
                <a:lnSpc>
                  <a:spcPct val="90000"/>
                </a:lnSpc>
                <a:spcBef>
                  <a:spcPts val="300"/>
                </a:spcBef>
                <a:spcAft>
                  <a:spcPts val="0"/>
                </a:spcAft>
                <a:buClr>
                  <a:srgbClr val="D8D8D8"/>
                </a:buClr>
                <a:buSzPct val="100000"/>
                <a:buFont typeface="Arial"/>
                <a:buChar char="•"/>
              </a:pPr>
              <a:r>
                <a:rPr lang="es-MX" sz="3000" b="0" i="0" u="none" strike="noStrike" cap="none">
                  <a:solidFill>
                    <a:srgbClr val="D8D8D8"/>
                  </a:solidFill>
                </a:rPr>
                <a:t>Igualdad de Género</a:t>
              </a:r>
            </a:p>
            <a:p>
              <a:pPr marL="285750" marR="0" lvl="1" indent="-349250" algn="l" rtl="0">
                <a:lnSpc>
                  <a:spcPct val="90000"/>
                </a:lnSpc>
                <a:spcBef>
                  <a:spcPts val="300"/>
                </a:spcBef>
                <a:spcAft>
                  <a:spcPts val="0"/>
                </a:spcAft>
                <a:buClr>
                  <a:srgbClr val="D8D8D8"/>
                </a:buClr>
                <a:buSzPct val="100000"/>
                <a:buFont typeface="Arial"/>
                <a:buChar char="•"/>
              </a:pPr>
              <a:r>
                <a:rPr lang="es-MX" sz="3000" b="0" i="0" u="none" strike="noStrike" cap="none">
                  <a:solidFill>
                    <a:srgbClr val="D8D8D8"/>
                  </a:solidFill>
                </a:rPr>
                <a:t>Derechos Humanos y Fortalecimiento del Estado</a:t>
              </a:r>
              <a:br>
                <a:rPr lang="es-MX" sz="3000" b="0" i="0" u="none" strike="noStrike" cap="none">
                  <a:solidFill>
                    <a:srgbClr val="D8D8D8"/>
                  </a:solidFill>
                </a:rPr>
              </a:br>
              <a:r>
                <a:rPr lang="es-MX" sz="3000" b="0" i="0" u="none" strike="noStrike" cap="none">
                  <a:solidFill>
                    <a:srgbClr val="D8D8D8"/>
                  </a:solidFill>
                </a:rPr>
                <a:t> de Derecho</a:t>
              </a:r>
            </a:p>
            <a:p>
              <a:pPr marL="285750" marR="0" lvl="1" indent="-349250" algn="l" rtl="0">
                <a:lnSpc>
                  <a:spcPct val="90000"/>
                </a:lnSpc>
                <a:spcBef>
                  <a:spcPts val="300"/>
                </a:spcBef>
                <a:spcAft>
                  <a:spcPts val="0"/>
                </a:spcAft>
                <a:buClr>
                  <a:srgbClr val="D8D8D8"/>
                </a:buClr>
                <a:buSzPct val="100000"/>
                <a:buFont typeface="Arial"/>
                <a:buChar char="•"/>
              </a:pPr>
              <a:r>
                <a:rPr lang="es-MX" sz="3000" b="0" i="0" u="none" strike="noStrike" cap="none">
                  <a:solidFill>
                    <a:srgbClr val="D8D8D8"/>
                  </a:solidFill>
                </a:rPr>
                <a:t>Sistema Nacional Anticorrupción</a:t>
              </a:r>
            </a:p>
            <a:p>
              <a:pPr marL="285750" marR="0" lvl="1" indent="-349250" algn="l" rtl="0">
                <a:lnSpc>
                  <a:spcPct val="90000"/>
                </a:lnSpc>
                <a:spcBef>
                  <a:spcPts val="300"/>
                </a:spcBef>
                <a:spcAft>
                  <a:spcPts val="0"/>
                </a:spcAft>
                <a:buClr>
                  <a:srgbClr val="D8D8D8"/>
                </a:buClr>
                <a:buSzPct val="100000"/>
                <a:buFont typeface="Arial"/>
                <a:buChar char="•"/>
              </a:pPr>
              <a:r>
                <a:rPr lang="es-MX" sz="3000" b="0" i="0" u="none" strike="noStrike" cap="none">
                  <a:solidFill>
                    <a:srgbClr val="D8D8D8"/>
                  </a:solidFill>
                </a:rPr>
                <a:t>Pobreza y Desigualdad</a:t>
              </a:r>
            </a:p>
            <a:p>
              <a:pPr marL="285750" marR="0" lvl="1" indent="-349250" algn="l" rtl="0">
                <a:lnSpc>
                  <a:spcPct val="90000"/>
                </a:lnSpc>
                <a:spcBef>
                  <a:spcPts val="300"/>
                </a:spcBef>
                <a:spcAft>
                  <a:spcPts val="0"/>
                </a:spcAft>
                <a:buClr>
                  <a:srgbClr val="D8D8D8"/>
                </a:buClr>
                <a:buSzPct val="100000"/>
                <a:buFont typeface="Arial"/>
                <a:buChar char="•"/>
              </a:pPr>
              <a:r>
                <a:rPr lang="es-MX" sz="3000" b="0" i="0" u="none" strike="noStrike" cap="none">
                  <a:solidFill>
                    <a:srgbClr val="D8D8D8"/>
                  </a:solidFill>
                </a:rPr>
                <a:t>Servicios Públicos</a:t>
              </a:r>
              <a:r>
                <a:rPr lang="es-MX" sz="3000" b="0" i="0" u="none" strike="noStrike" cap="none">
                  <a:solidFill>
                    <a:srgbClr val="AEABAB"/>
                  </a:solidFill>
                </a:rPr>
                <a:t/>
              </a:r>
              <a:br>
                <a:rPr lang="es-MX" sz="3000" b="0" i="0" u="none" strike="noStrike" cap="none">
                  <a:solidFill>
                    <a:srgbClr val="AEABAB"/>
                  </a:solidFill>
                </a:rPr>
              </a:br>
              <a:endParaRPr lang="es-MX" sz="3000" b="0" i="0" u="none" strike="noStrike" cap="none">
                <a:solidFill>
                  <a:srgbClr val="AEABAB"/>
                </a:solidFill>
              </a:endParaRPr>
            </a:p>
          </p:txBody>
        </p:sp>
      </p:grpSp>
      <p:grpSp>
        <p:nvGrpSpPr>
          <p:cNvPr id="367" name="Shape 367"/>
          <p:cNvGrpSpPr/>
          <p:nvPr/>
        </p:nvGrpSpPr>
        <p:grpSpPr>
          <a:xfrm>
            <a:off x="2268642" y="1443839"/>
            <a:ext cx="1569684" cy="1251592"/>
            <a:chOff x="5238591" y="1706739"/>
            <a:chExt cx="1708382" cy="1301151"/>
          </a:xfrm>
        </p:grpSpPr>
        <p:sp>
          <p:nvSpPr>
            <p:cNvPr id="368" name="Shape 368"/>
            <p:cNvSpPr/>
            <p:nvPr/>
          </p:nvSpPr>
          <p:spPr>
            <a:xfrm>
              <a:off x="5238591" y="1706739"/>
              <a:ext cx="1431714" cy="11136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5515373" y="1894290"/>
              <a:ext cx="1431599" cy="1113600"/>
            </a:xfrm>
            <a:prstGeom prst="rect">
              <a:avLst/>
            </a:prstGeom>
            <a:noFill/>
            <a:ln>
              <a:noFill/>
            </a:ln>
          </p:spPr>
          <p:txBody>
            <a:bodyPr lIns="87625" tIns="87625" rIns="87625" bIns="87625" anchor="ctr" anchorCtr="0">
              <a:noAutofit/>
            </a:bodyPr>
            <a:lstStyle/>
            <a:p>
              <a:pPr marL="171450" marR="0" lvl="1" indent="-171450" algn="l" rtl="0">
                <a:lnSpc>
                  <a:spcPct val="90000"/>
                </a:lnSpc>
                <a:spcBef>
                  <a:spcPts val="0"/>
                </a:spcBef>
                <a:spcAft>
                  <a:spcPts val="0"/>
                </a:spcAft>
                <a:buClr>
                  <a:srgbClr val="D8D8D8"/>
                </a:buClr>
                <a:buSzPct val="100000"/>
                <a:buFont typeface="Arial"/>
                <a:buChar char="•"/>
              </a:pPr>
              <a:r>
                <a:rPr lang="es-MX" sz="1600" b="0" i="0" u="none" strike="noStrike" cap="none">
                  <a:solidFill>
                    <a:srgbClr val="D8D8D8"/>
                  </a:solidFill>
                </a:rPr>
                <a:t>Realizada en 2015</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cxnSp>
        <p:nvCxnSpPr>
          <p:cNvPr id="374" name="Shape 374"/>
          <p:cNvCxnSpPr/>
          <p:nvPr/>
        </p:nvCxnSpPr>
        <p:spPr>
          <a:xfrm flipH="1">
            <a:off x="1765650" y="4777273"/>
            <a:ext cx="946" cy="1856843"/>
          </a:xfrm>
          <a:prstGeom prst="straightConnector1">
            <a:avLst/>
          </a:prstGeom>
          <a:noFill/>
          <a:ln w="38100" cap="flat" cmpd="sng">
            <a:solidFill>
              <a:schemeClr val="dk2"/>
            </a:solidFill>
            <a:prstDash val="lgDash"/>
            <a:miter/>
            <a:headEnd type="none" w="med" len="med"/>
            <a:tailEnd type="none" w="med" len="med"/>
          </a:ln>
        </p:spPr>
      </p:cxnSp>
      <p:sp>
        <p:nvSpPr>
          <p:cNvPr id="375" name="Shape 375"/>
          <p:cNvSpPr/>
          <p:nvPr/>
        </p:nvSpPr>
        <p:spPr>
          <a:xfrm>
            <a:off x="2126066" y="3771794"/>
            <a:ext cx="9227753"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2000" b="1">
                <a:solidFill>
                  <a:srgbClr val="FFD966"/>
                </a:solidFill>
                <a:latin typeface="Calibri"/>
                <a:ea typeface="Calibri"/>
                <a:cs typeface="Calibri"/>
                <a:sym typeface="Calibri"/>
              </a:rPr>
              <a:t>PA 2016 - 2018</a:t>
            </a:r>
          </a:p>
          <a:p>
            <a:pPr marL="0" marR="0" lvl="0" indent="0" algn="l" rtl="0">
              <a:spcBef>
                <a:spcPts val="0"/>
              </a:spcBef>
              <a:buSzPct val="25000"/>
              <a:buNone/>
            </a:pPr>
            <a:r>
              <a:rPr lang="es-MX" sz="2000" b="1">
                <a:solidFill>
                  <a:srgbClr val="FFD966"/>
                </a:solidFill>
                <a:latin typeface="Calibri"/>
                <a:ea typeface="Calibri"/>
                <a:cs typeface="Calibri"/>
                <a:sym typeface="Calibri"/>
              </a:rPr>
              <a:t>Temas alineados a la agenda 2030</a:t>
            </a:r>
          </a:p>
          <a:p>
            <a:pPr marL="0" marR="0" lvl="0" indent="0" algn="l" rtl="0">
              <a:spcBef>
                <a:spcPts val="0"/>
              </a:spcBef>
              <a:buNone/>
            </a:pPr>
            <a:endParaRPr sz="2000">
              <a:solidFill>
                <a:srgbClr val="FFD966"/>
              </a:solidFill>
              <a:latin typeface="Calibri"/>
              <a:ea typeface="Calibri"/>
              <a:cs typeface="Calibri"/>
              <a:sym typeface="Calibri"/>
            </a:endParaRPr>
          </a:p>
          <a:p>
            <a:pPr marL="0" marR="0" lvl="0" indent="0" algn="l" rtl="0">
              <a:spcBef>
                <a:spcPts val="0"/>
              </a:spcBef>
              <a:buClr>
                <a:srgbClr val="D8D8D8"/>
              </a:buClr>
              <a:buSzPct val="100000"/>
              <a:buFont typeface="Arial"/>
              <a:buAutoNum type="arabicPeriod"/>
            </a:pPr>
            <a:r>
              <a:rPr lang="es-MX" sz="2000">
                <a:solidFill>
                  <a:srgbClr val="D8D8D8"/>
                </a:solidFill>
              </a:rPr>
              <a:t>Derechos humanos y fortalecimiento del Estado de Derecho (Meta </a:t>
            </a:r>
            <a:r>
              <a:rPr lang="es-MX" sz="2000" b="1">
                <a:solidFill>
                  <a:srgbClr val="D8D8D8"/>
                </a:solidFill>
              </a:rPr>
              <a:t>16</a:t>
            </a:r>
            <a:r>
              <a:rPr lang="es-MX" sz="2000">
                <a:solidFill>
                  <a:srgbClr val="D8D8D8"/>
                </a:solidFill>
              </a:rPr>
              <a:t>)</a:t>
            </a:r>
          </a:p>
          <a:p>
            <a:pPr marL="0" marR="0" lvl="0" indent="0" algn="l" rtl="0">
              <a:spcBef>
                <a:spcPts val="0"/>
              </a:spcBef>
              <a:buClr>
                <a:srgbClr val="D8D8D8"/>
              </a:buClr>
              <a:buSzPct val="100000"/>
              <a:buFont typeface="Arial"/>
              <a:buAutoNum type="arabicPeriod"/>
            </a:pPr>
            <a:r>
              <a:rPr lang="es-MX" sz="2000">
                <a:solidFill>
                  <a:srgbClr val="D8D8D8"/>
                </a:solidFill>
              </a:rPr>
              <a:t>Igualdad de género (Meta 5)</a:t>
            </a:r>
          </a:p>
          <a:p>
            <a:pPr marL="0" marR="0" lvl="0" indent="0" algn="l" rtl="0">
              <a:spcBef>
                <a:spcPts val="0"/>
              </a:spcBef>
              <a:buClr>
                <a:srgbClr val="D8D8D8"/>
              </a:buClr>
              <a:buSzPct val="100000"/>
              <a:buFont typeface="Arial"/>
              <a:buAutoNum type="arabicPeriod"/>
            </a:pPr>
            <a:r>
              <a:rPr lang="es-MX" sz="2000">
                <a:solidFill>
                  <a:srgbClr val="D8D8D8"/>
                </a:solidFill>
              </a:rPr>
              <a:t>Sistema nacional anticorrupción (Meta 16)</a:t>
            </a:r>
          </a:p>
          <a:p>
            <a:pPr marL="0" marR="0" lvl="0" indent="0" algn="l" rtl="0">
              <a:spcBef>
                <a:spcPts val="0"/>
              </a:spcBef>
              <a:buClr>
                <a:srgbClr val="D8D8D8"/>
              </a:buClr>
              <a:buSzPct val="100000"/>
              <a:buFont typeface="Arial"/>
              <a:buAutoNum type="arabicPeriod"/>
            </a:pPr>
            <a:r>
              <a:rPr lang="es-MX" sz="2000">
                <a:solidFill>
                  <a:srgbClr val="D8D8D8"/>
                </a:solidFill>
              </a:rPr>
              <a:t>Gobernanza de recursos naturales / Cambio climático (Meta 13)</a:t>
            </a:r>
          </a:p>
          <a:p>
            <a:pPr marL="0" marR="0" lvl="0" indent="0" algn="l" rtl="0">
              <a:spcBef>
                <a:spcPts val="0"/>
              </a:spcBef>
              <a:buClr>
                <a:srgbClr val="D8D8D8"/>
              </a:buClr>
              <a:buSzPct val="100000"/>
              <a:buFont typeface="Arial"/>
              <a:buAutoNum type="arabicPeriod"/>
            </a:pPr>
            <a:r>
              <a:rPr lang="es-MX" sz="2000">
                <a:solidFill>
                  <a:srgbClr val="D8D8D8"/>
                </a:solidFill>
              </a:rPr>
              <a:t>Pobreza y desigualdad (Metas 1 y 10)</a:t>
            </a:r>
          </a:p>
          <a:p>
            <a:pPr marL="0" marR="0" lvl="0" indent="0" algn="l" rtl="0">
              <a:spcBef>
                <a:spcPts val="0"/>
              </a:spcBef>
              <a:buClr>
                <a:srgbClr val="D8D8D8"/>
              </a:buClr>
              <a:buSzPct val="100000"/>
              <a:buFont typeface="Arial"/>
              <a:buAutoNum type="arabicPeriod"/>
            </a:pPr>
            <a:r>
              <a:rPr lang="es-MX" sz="2000">
                <a:solidFill>
                  <a:srgbClr val="D8D8D8"/>
                </a:solidFill>
              </a:rPr>
              <a:t>Servicios públicos (Metas 3, 4, 6 y 7)</a:t>
            </a:r>
          </a:p>
        </p:txBody>
      </p:sp>
      <p:pic>
        <p:nvPicPr>
          <p:cNvPr id="376" name="Shape 376" descr="https://lh6.googleusercontent.com/nAH0_CdP9JhHBIuYhZ1BCHXwTCO6nvdlngH4Y9XuWYlPxKuUo1qeXLBQZLj5O3Mu2gquPpbam9-ik2AC8mPf-b4o2cbYgm1HlBdGaqGPoQZ6bL5IKR0mIAxbqDWCe09YR6tSaScy86U"/>
          <p:cNvPicPr preferRelativeResize="0"/>
          <p:nvPr/>
        </p:nvPicPr>
        <p:blipFill rotWithShape="1">
          <a:blip r:embed="rId3">
            <a:alphaModFix/>
          </a:blip>
          <a:srcRect/>
          <a:stretch/>
        </p:blipFill>
        <p:spPr>
          <a:xfrm>
            <a:off x="1524000" y="0"/>
            <a:ext cx="9144000" cy="45103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p:nvPr/>
        </p:nvSpPr>
        <p:spPr>
          <a:xfrm>
            <a:off x="483750" y="1565750"/>
            <a:ext cx="11224500" cy="3797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5400">
                <a:solidFill>
                  <a:srgbClr val="FFFF00"/>
                </a:solidFill>
              </a:rPr>
              <a:t>INAI</a:t>
            </a:r>
            <a:r>
              <a:rPr lang="es-MX" sz="5400">
                <a:solidFill>
                  <a:srgbClr val="00FFFF"/>
                </a:solidFill>
              </a:rPr>
              <a:t> </a:t>
            </a:r>
          </a:p>
          <a:p>
            <a:pPr marL="0" marR="0" lvl="0" indent="0" algn="ctr" rtl="0">
              <a:spcBef>
                <a:spcPts val="0"/>
              </a:spcBef>
              <a:buSzPct val="25000"/>
              <a:buNone/>
            </a:pPr>
            <a:r>
              <a:rPr lang="es-MX" sz="5400">
                <a:solidFill>
                  <a:srgbClr val="00FFFF"/>
                </a:solidFill>
              </a:rPr>
              <a:t/>
            </a:r>
            <a:br>
              <a:rPr lang="es-MX" sz="5400">
                <a:solidFill>
                  <a:srgbClr val="00FFFF"/>
                </a:solidFill>
              </a:rPr>
            </a:br>
            <a:r>
              <a:rPr lang="es-MX" sz="5400">
                <a:solidFill>
                  <a:srgbClr val="00FFFF"/>
                </a:solidFill>
              </a:rPr>
              <a:t>Ejercicios locales de Gobierno Abierto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247396" y="294107"/>
            <a:ext cx="9209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600">
                <a:solidFill>
                  <a:srgbClr val="00FFFF"/>
                </a:solidFill>
              </a:rPr>
              <a:t>INAI Ejercicios Locales de Gobierno Abierto</a:t>
            </a:r>
          </a:p>
        </p:txBody>
      </p:sp>
      <p:pic>
        <p:nvPicPr>
          <p:cNvPr id="387" name="Shape 387"/>
          <p:cNvPicPr preferRelativeResize="0"/>
          <p:nvPr/>
        </p:nvPicPr>
        <p:blipFill rotWithShape="1">
          <a:blip r:embed="rId3">
            <a:alphaModFix/>
          </a:blip>
          <a:srcRect/>
          <a:stretch/>
        </p:blipFill>
        <p:spPr>
          <a:xfrm>
            <a:off x="-10" y="1338457"/>
            <a:ext cx="12192000" cy="6346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p:nvPr/>
        </p:nvSpPr>
        <p:spPr>
          <a:xfrm>
            <a:off x="465400" y="711950"/>
            <a:ext cx="11129100" cy="51990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3500">
                <a:solidFill>
                  <a:srgbClr val="D8D8D8"/>
                </a:solidFill>
              </a:rPr>
              <a:t>El Capítulo III. Artículo 59 “Del Gobierno Abierto” Señala: </a:t>
            </a:r>
          </a:p>
          <a:p>
            <a:pPr marL="0" marR="0" lvl="0" indent="0" algn="just" rtl="0">
              <a:spcBef>
                <a:spcPts val="0"/>
              </a:spcBef>
              <a:buNone/>
            </a:pPr>
            <a:endParaRPr sz="3500">
              <a:solidFill>
                <a:srgbClr val="D8D8D8"/>
              </a:solidFill>
            </a:endParaRPr>
          </a:p>
          <a:p>
            <a:pPr marL="0" marR="0" lvl="0" indent="0" algn="just" rtl="0">
              <a:spcBef>
                <a:spcPts val="0"/>
              </a:spcBef>
              <a:buSzPct val="25000"/>
              <a:buNone/>
            </a:pPr>
            <a:r>
              <a:rPr lang="es-MX" sz="3500">
                <a:solidFill>
                  <a:srgbClr val="D8D8D8"/>
                </a:solidFill>
              </a:rPr>
              <a:t>Los Organismos garantes, en el ámbito de sus atribuciones</a:t>
            </a:r>
            <a:r>
              <a:rPr lang="es-MX" sz="3500"/>
              <a:t> </a:t>
            </a:r>
            <a:r>
              <a:rPr lang="es-MX" sz="3500">
                <a:solidFill>
                  <a:srgbClr val="D8D8D8"/>
                </a:solidFill>
              </a:rPr>
              <a:t>coadyuvarán, con los sujetos obligados y representantes de la sociedad civil en la implementación de mecanismos de colaboración</a:t>
            </a:r>
            <a:r>
              <a:rPr lang="es-MX" sz="3500"/>
              <a:t> </a:t>
            </a:r>
            <a:r>
              <a:rPr lang="es-MX" sz="3500">
                <a:solidFill>
                  <a:srgbClr val="D8D8D8"/>
                </a:solidFill>
              </a:rPr>
              <a:t>para la promoción e implementación de políticas y mecanismos de apertura gubernamental.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11721000" cy="62925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s-MX" sz="3200">
                <a:solidFill>
                  <a:srgbClr val="00FFFF"/>
                </a:solidFill>
              </a:rPr>
              <a:t>Tres antecedentes importantes: </a:t>
            </a:r>
          </a:p>
          <a:p>
            <a:pPr lvl="0" algn="ctr" rtl="0">
              <a:lnSpc>
                <a:spcPct val="90000"/>
              </a:lnSpc>
              <a:spcBef>
                <a:spcPts val="0"/>
              </a:spcBef>
              <a:buNone/>
            </a:pPr>
            <a:endParaRPr sz="3200">
              <a:solidFill>
                <a:srgbClr val="00FFFF"/>
              </a:solidFill>
            </a:endParaRPr>
          </a:p>
          <a:p>
            <a:pPr lvl="0" algn="ctr" rtl="0">
              <a:spcBef>
                <a:spcPts val="0"/>
              </a:spcBef>
              <a:buNone/>
            </a:pPr>
            <a:endParaRPr sz="1800">
              <a:solidFill>
                <a:schemeClr val="lt1"/>
              </a:solidFill>
              <a:latin typeface="Overlock"/>
              <a:ea typeface="Overlock"/>
              <a:cs typeface="Overlock"/>
              <a:sym typeface="Overlock"/>
            </a:endParaRPr>
          </a:p>
          <a:p>
            <a:pPr marL="457200" lvl="0" indent="-387350" algn="just" rtl="0">
              <a:lnSpc>
                <a:spcPct val="90000"/>
              </a:lnSpc>
              <a:spcBef>
                <a:spcPts val="0"/>
              </a:spcBef>
              <a:buClr>
                <a:srgbClr val="EFEFEF"/>
              </a:buClr>
              <a:buSzPct val="100000"/>
              <a:buFont typeface="Calibri"/>
              <a:buChar char="●"/>
            </a:pPr>
            <a:r>
              <a:rPr lang="es-MX" sz="2500">
                <a:solidFill>
                  <a:srgbClr val="EFEFEF"/>
                </a:solidFill>
              </a:rPr>
              <a:t>La primera idea sobre Gobierno Abierto fue señalada durante la década de 1970 en el Reino Unido de la Gran Bretaña. La exigencia ciudadana era que se acotaran los secretos del gobierno y se generara la “apertura” vinculada al derecho ciudadano a estar informado de las cuestiones públicas. </a:t>
            </a:r>
          </a:p>
          <a:p>
            <a:pPr lvl="0" algn="just" rtl="0">
              <a:lnSpc>
                <a:spcPct val="90000"/>
              </a:lnSpc>
              <a:spcBef>
                <a:spcPts val="0"/>
              </a:spcBef>
              <a:buNone/>
            </a:pPr>
            <a:endParaRPr sz="2500">
              <a:solidFill>
                <a:srgbClr val="EFEFEF"/>
              </a:solidFill>
            </a:endParaRPr>
          </a:p>
          <a:p>
            <a:pPr marL="457200" lvl="0" indent="-387350" algn="just" rtl="0">
              <a:lnSpc>
                <a:spcPct val="90000"/>
              </a:lnSpc>
              <a:spcBef>
                <a:spcPts val="0"/>
              </a:spcBef>
              <a:buClr>
                <a:srgbClr val="EFEFEF"/>
              </a:buClr>
              <a:buSzPct val="100000"/>
              <a:buFont typeface="Calibri"/>
              <a:buChar char="●"/>
            </a:pPr>
            <a:r>
              <a:rPr lang="es-MX" sz="2500">
                <a:solidFill>
                  <a:srgbClr val="EFEFEF"/>
                </a:solidFill>
              </a:rPr>
              <a:t>De 1991 a 1995 fue conocida también la “Glasnot” o apertura y transparencia de los últimos años de la URSS, que exigía la apertura informativa a las acciones que el gobierno socialista había mantenido ocultas. </a:t>
            </a:r>
          </a:p>
          <a:p>
            <a:pPr lvl="0" algn="just" rtl="0">
              <a:lnSpc>
                <a:spcPct val="90000"/>
              </a:lnSpc>
              <a:spcBef>
                <a:spcPts val="0"/>
              </a:spcBef>
              <a:buNone/>
            </a:pPr>
            <a:endParaRPr sz="2500">
              <a:solidFill>
                <a:srgbClr val="EFEFEF"/>
              </a:solidFill>
            </a:endParaRPr>
          </a:p>
          <a:p>
            <a:pPr marL="457200" lvl="0" indent="-387350" algn="just" rtl="0">
              <a:lnSpc>
                <a:spcPct val="90000"/>
              </a:lnSpc>
              <a:spcBef>
                <a:spcPts val="0"/>
              </a:spcBef>
              <a:buClr>
                <a:srgbClr val="EFEFEF"/>
              </a:buClr>
              <a:buSzPct val="100000"/>
              <a:buFont typeface="Calibri"/>
              <a:buChar char="●"/>
            </a:pPr>
            <a:r>
              <a:rPr lang="es-MX" sz="2500">
                <a:solidFill>
                  <a:srgbClr val="EFEFEF"/>
                </a:solidFill>
              </a:rPr>
              <a:t>La OCDE en 2003 generó un informe titulado “Un Gobierno Abierto: fomenta el diálogo con la sociedad civil” en el que problematizó un diálogo más explícito sobre la administración abierta.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p:nvPr/>
        </p:nvSpPr>
        <p:spPr>
          <a:xfrm>
            <a:off x="600550" y="582200"/>
            <a:ext cx="10953000" cy="54267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2600">
                <a:solidFill>
                  <a:srgbClr val="D8D8D8"/>
                </a:solidFill>
              </a:rPr>
              <a:t>Como consecuencia de la modificación constitucional en materia de </a:t>
            </a:r>
          </a:p>
          <a:p>
            <a:pPr marL="0" marR="0" lvl="0" indent="0" algn="just" rtl="0">
              <a:spcBef>
                <a:spcPts val="0"/>
              </a:spcBef>
              <a:buSzPct val="25000"/>
              <a:buNone/>
            </a:pPr>
            <a:r>
              <a:rPr lang="es-MX" sz="2600">
                <a:solidFill>
                  <a:srgbClr val="D8D8D8"/>
                </a:solidFill>
              </a:rPr>
              <a:t>transparencia, el Instituto Nacional de Transparencia, Acceso a la </a:t>
            </a:r>
          </a:p>
          <a:p>
            <a:pPr marL="0" marR="0" lvl="0" indent="0" algn="just" rtl="0">
              <a:spcBef>
                <a:spcPts val="0"/>
              </a:spcBef>
              <a:buSzPct val="25000"/>
              <a:buNone/>
            </a:pPr>
            <a:r>
              <a:rPr lang="es-MX" sz="2600">
                <a:solidFill>
                  <a:srgbClr val="D8D8D8"/>
                </a:solidFill>
              </a:rPr>
              <a:t>Información y Protección de Datos Personales (INAI), cuenta con la </a:t>
            </a:r>
          </a:p>
          <a:p>
            <a:pPr marL="0" marR="0" lvl="0" indent="0" algn="just" rtl="0">
              <a:spcBef>
                <a:spcPts val="0"/>
              </a:spcBef>
              <a:buSzPct val="25000"/>
              <a:buNone/>
            </a:pPr>
            <a:r>
              <a:rPr lang="es-MX" sz="2600">
                <a:solidFill>
                  <a:srgbClr val="FFFF00"/>
                </a:solidFill>
              </a:rPr>
              <a:t>facultad de impulsar políticas de Gobierno Abierto</a:t>
            </a:r>
            <a:r>
              <a:rPr lang="es-MX" sz="2600">
                <a:solidFill>
                  <a:srgbClr val="D8D8D8"/>
                </a:solidFill>
              </a:rPr>
              <a:t>. </a:t>
            </a:r>
          </a:p>
          <a:p>
            <a:pPr marL="0" marR="0" lvl="0" indent="0" algn="just" rtl="0">
              <a:spcBef>
                <a:spcPts val="0"/>
              </a:spcBef>
              <a:buSzPct val="25000"/>
              <a:buNone/>
            </a:pPr>
            <a:r>
              <a:rPr lang="es-MX" sz="2600">
                <a:solidFill>
                  <a:srgbClr val="D8D8D8"/>
                </a:solidFill>
              </a:rPr>
              <a:t>Es así que el órgano garante ha impulsado el desarrollo de </a:t>
            </a:r>
          </a:p>
          <a:p>
            <a:pPr marL="0" marR="0" lvl="0" indent="0" algn="just" rtl="0">
              <a:spcBef>
                <a:spcPts val="0"/>
              </a:spcBef>
              <a:buSzPct val="25000"/>
              <a:buNone/>
            </a:pPr>
            <a:r>
              <a:rPr lang="es-MX" sz="2600" b="1" i="1">
                <a:solidFill>
                  <a:srgbClr val="D8D8D8"/>
                </a:solidFill>
              </a:rPr>
              <a:t>Ejercicios Locales de Gobierno Abierto</a:t>
            </a:r>
            <a:r>
              <a:rPr lang="es-MX" sz="2600">
                <a:solidFill>
                  <a:srgbClr val="D8D8D8"/>
                </a:solidFill>
              </a:rPr>
              <a:t> en 23 entidades federativas </a:t>
            </a:r>
          </a:p>
          <a:p>
            <a:pPr marL="0" marR="0" lvl="0" indent="0" algn="just" rtl="0">
              <a:spcBef>
                <a:spcPts val="0"/>
              </a:spcBef>
              <a:buSzPct val="25000"/>
              <a:buNone/>
            </a:pPr>
            <a:r>
              <a:rPr lang="es-MX" sz="2600">
                <a:solidFill>
                  <a:srgbClr val="D8D8D8"/>
                </a:solidFill>
              </a:rPr>
              <a:t>en donde participan diversas autoridades de gobierno, poderes, </a:t>
            </a:r>
          </a:p>
          <a:p>
            <a:pPr marL="0" marR="0" lvl="0" indent="0" algn="just" rtl="0">
              <a:spcBef>
                <a:spcPts val="0"/>
              </a:spcBef>
              <a:buSzPct val="25000"/>
              <a:buNone/>
            </a:pPr>
            <a:r>
              <a:rPr lang="es-MX" sz="2600">
                <a:solidFill>
                  <a:srgbClr val="D8D8D8"/>
                </a:solidFill>
              </a:rPr>
              <a:t>organismos autónomos, sociedad civil organizada y ciudadanía en </a:t>
            </a:r>
          </a:p>
          <a:p>
            <a:pPr marL="0" marR="0" lvl="0" indent="0" algn="just" rtl="0">
              <a:spcBef>
                <a:spcPts val="0"/>
              </a:spcBef>
              <a:buSzPct val="25000"/>
              <a:buNone/>
            </a:pPr>
            <a:r>
              <a:rPr lang="es-MX" sz="2600">
                <a:solidFill>
                  <a:srgbClr val="D8D8D8"/>
                </a:solidFill>
              </a:rPr>
              <a:t>general. De la misma forma que a nivel federal, estos ejercicios buscan </a:t>
            </a:r>
          </a:p>
          <a:p>
            <a:pPr marL="0" marR="0" lvl="0" indent="0" algn="just" rtl="0">
              <a:spcBef>
                <a:spcPts val="0"/>
              </a:spcBef>
              <a:buSzPct val="25000"/>
              <a:buNone/>
            </a:pPr>
            <a:r>
              <a:rPr lang="es-MX" sz="2600">
                <a:solidFill>
                  <a:srgbClr val="D8D8D8"/>
                </a:solidFill>
              </a:rPr>
              <a:t>constituir secretariados tripartitas y Planes de Acción Local (PAL) que incluyan</a:t>
            </a:r>
            <a:r>
              <a:rPr lang="es-MX" sz="2600"/>
              <a:t> </a:t>
            </a:r>
            <a:r>
              <a:rPr lang="es-MX" sz="2600">
                <a:solidFill>
                  <a:srgbClr val="D8D8D8"/>
                </a:solidFill>
              </a:rPr>
              <a:t>compromisos igualmente trascendentes y significativos por parte de los</a:t>
            </a:r>
            <a:r>
              <a:rPr lang="es-MX" sz="2600"/>
              <a:t> </a:t>
            </a:r>
            <a:r>
              <a:rPr lang="es-MX" sz="2600">
                <a:solidFill>
                  <a:srgbClr val="D8D8D8"/>
                </a:solidFill>
              </a:rPr>
              <a:t>gobiernos de las entidades federativas.</a:t>
            </a:r>
          </a:p>
          <a:p>
            <a:pPr marL="0" marR="0" lvl="0" indent="0" algn="just" rtl="0">
              <a:spcBef>
                <a:spcPts val="0"/>
              </a:spcBef>
              <a:buNone/>
            </a:pPr>
            <a:endParaRPr sz="2600">
              <a:solidFill>
                <a:srgbClr val="D8D8D8"/>
              </a:solidFill>
              <a:latin typeface="Overlock"/>
              <a:ea typeface="Overlock"/>
              <a:cs typeface="Overlock"/>
              <a:sym typeface="Overlo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3723900" y="3362800"/>
            <a:ext cx="1656000" cy="2779500"/>
          </a:xfrm>
          <a:prstGeom prst="rect">
            <a:avLst/>
          </a:prstGeom>
          <a:noFill/>
          <a:ln>
            <a:noFill/>
          </a:ln>
        </p:spPr>
        <p:txBody>
          <a:bodyPr lIns="91425" tIns="91425" rIns="91425" bIns="91425" anchor="t" anchorCtr="0">
            <a:noAutofit/>
          </a:bodyPr>
          <a:lstStyle/>
          <a:p>
            <a:pPr lvl="0">
              <a:spcBef>
                <a:spcPts val="0"/>
              </a:spcBef>
              <a:buNone/>
            </a:pPr>
            <a:r>
              <a:rPr lang="es-MX" sz="2400">
                <a:solidFill>
                  <a:schemeClr val="accent2"/>
                </a:solidFill>
              </a:rPr>
              <a:t>Tienen plan de Acción publicado</a:t>
            </a:r>
          </a:p>
          <a:p>
            <a:pPr lvl="0">
              <a:spcBef>
                <a:spcPts val="0"/>
              </a:spcBef>
              <a:buNone/>
            </a:pPr>
            <a:endParaRPr sz="2400">
              <a:solidFill>
                <a:schemeClr val="accent2"/>
              </a:solidFill>
            </a:endParaRPr>
          </a:p>
        </p:txBody>
      </p:sp>
      <p:sp>
        <p:nvSpPr>
          <p:cNvPr id="403" name="Shape 403"/>
          <p:cNvSpPr txBox="1"/>
          <p:nvPr/>
        </p:nvSpPr>
        <p:spPr>
          <a:xfrm>
            <a:off x="487250" y="286875"/>
            <a:ext cx="11297400" cy="849600"/>
          </a:xfrm>
          <a:prstGeom prst="rect">
            <a:avLst/>
          </a:prstGeom>
          <a:noFill/>
          <a:ln>
            <a:noFill/>
          </a:ln>
        </p:spPr>
        <p:txBody>
          <a:bodyPr lIns="91425" tIns="91425" rIns="91425" bIns="91425" anchor="t" anchorCtr="0">
            <a:noAutofit/>
          </a:bodyPr>
          <a:lstStyle/>
          <a:p>
            <a:pPr lvl="0">
              <a:spcBef>
                <a:spcPts val="0"/>
              </a:spcBef>
              <a:buNone/>
            </a:pPr>
            <a:r>
              <a:rPr lang="es-MX" sz="3000">
                <a:solidFill>
                  <a:srgbClr val="00FFFF"/>
                </a:solidFill>
              </a:rPr>
              <a:t>23 Estados participan en Ejercicios Locales de Gobierno Abierto</a:t>
            </a:r>
          </a:p>
        </p:txBody>
      </p:sp>
      <p:sp>
        <p:nvSpPr>
          <p:cNvPr id="404" name="Shape 404"/>
          <p:cNvSpPr txBox="1"/>
          <p:nvPr/>
        </p:nvSpPr>
        <p:spPr>
          <a:xfrm>
            <a:off x="36425" y="1350225"/>
            <a:ext cx="3915300" cy="1009800"/>
          </a:xfrm>
          <a:prstGeom prst="rect">
            <a:avLst/>
          </a:prstGeom>
          <a:noFill/>
          <a:ln>
            <a:noFill/>
          </a:ln>
        </p:spPr>
        <p:txBody>
          <a:bodyPr lIns="91425" tIns="91425" rIns="91425" bIns="91425" anchor="t" anchorCtr="0">
            <a:noAutofit/>
          </a:bodyPr>
          <a:lstStyle/>
          <a:p>
            <a:pPr lvl="0">
              <a:spcBef>
                <a:spcPts val="0"/>
              </a:spcBef>
              <a:buNone/>
            </a:pPr>
            <a:r>
              <a:rPr lang="es-MX" sz="2400">
                <a:solidFill>
                  <a:srgbClr val="CCCCCC"/>
                </a:solidFill>
              </a:rPr>
              <a:t>Tienen instalado </a:t>
            </a:r>
          </a:p>
          <a:p>
            <a:pPr lvl="0">
              <a:spcBef>
                <a:spcPts val="0"/>
              </a:spcBef>
              <a:buNone/>
            </a:pPr>
            <a:r>
              <a:rPr lang="es-MX" sz="2400">
                <a:solidFill>
                  <a:srgbClr val="CCCCCC"/>
                </a:solidFill>
              </a:rPr>
              <a:t>Secretariado Técnico Local</a:t>
            </a:r>
          </a:p>
        </p:txBody>
      </p:sp>
      <p:sp>
        <p:nvSpPr>
          <p:cNvPr id="405" name="Shape 405"/>
          <p:cNvSpPr txBox="1"/>
          <p:nvPr/>
        </p:nvSpPr>
        <p:spPr>
          <a:xfrm>
            <a:off x="125425" y="2631750"/>
            <a:ext cx="4458000" cy="4865400"/>
          </a:xfrm>
          <a:prstGeom prst="rect">
            <a:avLst/>
          </a:prstGeom>
          <a:noFill/>
          <a:ln>
            <a:noFill/>
          </a:ln>
        </p:spPr>
        <p:txBody>
          <a:bodyPr lIns="91425" tIns="91425" rIns="91425" bIns="91425" anchor="ctr" anchorCtr="0">
            <a:noAutofit/>
          </a:bodyPr>
          <a:lstStyle/>
          <a:p>
            <a:pPr marL="914400" lvl="1" indent="-381000" algn="just" rtl="0">
              <a:lnSpc>
                <a:spcPct val="115000"/>
              </a:lnSpc>
              <a:spcBef>
                <a:spcPts val="0"/>
              </a:spcBef>
              <a:buClr>
                <a:srgbClr val="D8D8D8"/>
              </a:buClr>
              <a:buChar char="○"/>
            </a:pPr>
            <a:endParaRPr sz="2400">
              <a:solidFill>
                <a:srgbClr val="D8D8D8"/>
              </a:solidFill>
            </a:endParaRPr>
          </a:p>
          <a:p>
            <a:pPr marL="914400" lvl="1" indent="-381000" algn="just" rtl="0">
              <a:lnSpc>
                <a:spcPct val="115000"/>
              </a:lnSpc>
              <a:spcBef>
                <a:spcPts val="0"/>
              </a:spcBef>
              <a:buClr>
                <a:srgbClr val="D8D8D8"/>
              </a:buClr>
              <a:buChar char="○"/>
            </a:pPr>
            <a:endParaRPr sz="2400">
              <a:solidFill>
                <a:srgbClr val="D8D8D8"/>
              </a:solidFill>
            </a:endParaRPr>
          </a:p>
          <a:p>
            <a:pPr lvl="0" algn="just" rtl="0">
              <a:lnSpc>
                <a:spcPct val="115000"/>
              </a:lnSpc>
              <a:spcBef>
                <a:spcPts val="0"/>
              </a:spcBef>
              <a:buNone/>
            </a:pPr>
            <a:endParaRPr sz="2400">
              <a:solidFill>
                <a:srgbClr val="D8D8D8"/>
              </a:solidFill>
            </a:endParaRPr>
          </a:p>
          <a:p>
            <a:pPr lvl="0" algn="just" rtl="0">
              <a:lnSpc>
                <a:spcPct val="115000"/>
              </a:lnSpc>
              <a:spcBef>
                <a:spcPts val="0"/>
              </a:spcBef>
              <a:buNone/>
            </a:pPr>
            <a:endParaRPr sz="2400">
              <a:solidFill>
                <a:srgbClr val="D8D8D8"/>
              </a:solidFill>
            </a:endParaRPr>
          </a:p>
          <a:p>
            <a:pPr lvl="0" algn="just" rtl="0">
              <a:lnSpc>
                <a:spcPct val="115000"/>
              </a:lnSpc>
              <a:spcBef>
                <a:spcPts val="0"/>
              </a:spcBef>
              <a:buNone/>
            </a:pPr>
            <a:endParaRPr/>
          </a:p>
          <a:p>
            <a:pPr marL="457200" lvl="0" indent="0" algn="just" rtl="0">
              <a:lnSpc>
                <a:spcPct val="115000"/>
              </a:lnSpc>
              <a:spcBef>
                <a:spcPts val="0"/>
              </a:spcBef>
              <a:buNone/>
            </a:pPr>
            <a:endParaRPr sz="2400">
              <a:solidFill>
                <a:srgbClr val="D8D8D8"/>
              </a:solidFill>
            </a:endParaRPr>
          </a:p>
          <a:p>
            <a:pPr marL="914400" lvl="1" indent="-381000" algn="just" rtl="0">
              <a:lnSpc>
                <a:spcPct val="115000"/>
              </a:lnSpc>
              <a:spcBef>
                <a:spcPts val="0"/>
              </a:spcBef>
              <a:buClr>
                <a:srgbClr val="D8D8D8"/>
              </a:buClr>
              <a:buSzPct val="100000"/>
              <a:buChar char="○"/>
            </a:pPr>
            <a:r>
              <a:rPr lang="es-MX" sz="2400">
                <a:solidFill>
                  <a:srgbClr val="D8D8D8"/>
                </a:solidFill>
              </a:rPr>
              <a:t>Baja California</a:t>
            </a:r>
          </a:p>
          <a:p>
            <a:pPr marL="914400" lvl="1" indent="-381000" algn="just" rtl="0">
              <a:lnSpc>
                <a:spcPct val="115000"/>
              </a:lnSpc>
              <a:spcBef>
                <a:spcPts val="0"/>
              </a:spcBef>
              <a:buClr>
                <a:srgbClr val="D8D8D8"/>
              </a:buClr>
              <a:buSzPct val="100000"/>
              <a:buChar char="○"/>
            </a:pPr>
            <a:r>
              <a:rPr lang="es-MX" sz="2400">
                <a:solidFill>
                  <a:srgbClr val="D8D8D8"/>
                </a:solidFill>
              </a:rPr>
              <a:t>Jalisco </a:t>
            </a:r>
          </a:p>
        </p:txBody>
      </p:sp>
      <p:sp>
        <p:nvSpPr>
          <p:cNvPr id="406" name="Shape 406"/>
          <p:cNvSpPr txBox="1"/>
          <p:nvPr/>
        </p:nvSpPr>
        <p:spPr>
          <a:xfrm>
            <a:off x="6199075" y="1076625"/>
            <a:ext cx="4267500" cy="5765700"/>
          </a:xfrm>
          <a:prstGeom prst="rect">
            <a:avLst/>
          </a:prstGeom>
          <a:noFill/>
          <a:ln>
            <a:noFill/>
          </a:ln>
        </p:spPr>
        <p:txBody>
          <a:bodyPr lIns="91425" tIns="91425" rIns="91425" bIns="91425" anchor="ctr" anchorCtr="0">
            <a:noAutofit/>
          </a:bodyPr>
          <a:lstStyle/>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San Luis Potosí</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Tabasco </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Chiapas</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Sonora</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Sinaloa</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Nuevo León</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Campeche</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Querétaro</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Michoacán</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Guerrero</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Estado de México</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Ciudad de México</a:t>
            </a:r>
          </a:p>
          <a:p>
            <a:pPr marL="914400" marR="0" lvl="1" indent="-368300" algn="just" rtl="0">
              <a:lnSpc>
                <a:spcPct val="115000"/>
              </a:lnSpc>
              <a:spcBef>
                <a:spcPts val="0"/>
              </a:spcBef>
              <a:spcAft>
                <a:spcPts val="0"/>
              </a:spcAft>
              <a:buClr>
                <a:srgbClr val="D8D8D8"/>
              </a:buClr>
              <a:buSzPct val="100000"/>
              <a:buChar char="○"/>
            </a:pPr>
            <a:r>
              <a:rPr lang="es-MX" sz="2200">
                <a:solidFill>
                  <a:srgbClr val="D8D8D8"/>
                </a:solidFill>
              </a:rPr>
              <a:t>Chihuahua</a:t>
            </a:r>
          </a:p>
        </p:txBody>
      </p:sp>
      <p:sp>
        <p:nvSpPr>
          <p:cNvPr id="407" name="Shape 407"/>
          <p:cNvSpPr/>
          <p:nvPr/>
        </p:nvSpPr>
        <p:spPr>
          <a:xfrm>
            <a:off x="88450" y="2631750"/>
            <a:ext cx="3678000" cy="3051900"/>
          </a:xfrm>
          <a:prstGeom prst="right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914400" lvl="1" indent="-368300" algn="just" rtl="0">
              <a:lnSpc>
                <a:spcPct val="115000"/>
              </a:lnSpc>
              <a:spcBef>
                <a:spcPts val="0"/>
              </a:spcBef>
              <a:buClr>
                <a:srgbClr val="42719B"/>
              </a:buClr>
              <a:buSzPct val="100000"/>
              <a:buChar char="○"/>
            </a:pPr>
            <a:r>
              <a:rPr lang="es-MX" sz="2200">
                <a:solidFill>
                  <a:srgbClr val="42719B"/>
                </a:solidFill>
              </a:rPr>
              <a:t>Oaxaca</a:t>
            </a:r>
          </a:p>
          <a:p>
            <a:pPr marL="914400" lvl="1" indent="-368300" algn="just" rtl="0">
              <a:lnSpc>
                <a:spcPct val="115000"/>
              </a:lnSpc>
              <a:spcBef>
                <a:spcPts val="0"/>
              </a:spcBef>
              <a:buClr>
                <a:srgbClr val="42719B"/>
              </a:buClr>
              <a:buSzPct val="100000"/>
              <a:buChar char="○"/>
            </a:pPr>
            <a:r>
              <a:rPr lang="es-MX" sz="2200">
                <a:solidFill>
                  <a:srgbClr val="42719B"/>
                </a:solidFill>
              </a:rPr>
              <a:t>Durango</a:t>
            </a:r>
          </a:p>
          <a:p>
            <a:pPr marL="914400" lvl="1" indent="-368300" algn="just" rtl="0">
              <a:lnSpc>
                <a:spcPct val="115000"/>
              </a:lnSpc>
              <a:spcBef>
                <a:spcPts val="0"/>
              </a:spcBef>
              <a:buClr>
                <a:srgbClr val="42719B"/>
              </a:buClr>
              <a:buSzPct val="100000"/>
              <a:buChar char="○"/>
            </a:pPr>
            <a:r>
              <a:rPr lang="es-MX" sz="2200">
                <a:solidFill>
                  <a:srgbClr val="42719B"/>
                </a:solidFill>
              </a:rPr>
              <a:t>Morelos</a:t>
            </a:r>
          </a:p>
          <a:p>
            <a:pPr marL="914400" lvl="1" indent="-368300" algn="just" rtl="0">
              <a:lnSpc>
                <a:spcPct val="115000"/>
              </a:lnSpc>
              <a:spcBef>
                <a:spcPts val="0"/>
              </a:spcBef>
              <a:buClr>
                <a:srgbClr val="42719B"/>
              </a:buClr>
              <a:buSzPct val="100000"/>
              <a:buChar char="○"/>
            </a:pPr>
            <a:r>
              <a:rPr lang="es-MX" sz="2200">
                <a:solidFill>
                  <a:srgbClr val="42719B"/>
                </a:solidFill>
              </a:rPr>
              <a:t>Coahuila</a:t>
            </a:r>
          </a:p>
          <a:p>
            <a:pPr marL="914400" lvl="1" indent="-368300" algn="just" rtl="0">
              <a:lnSpc>
                <a:spcPct val="115000"/>
              </a:lnSpc>
              <a:spcBef>
                <a:spcPts val="0"/>
              </a:spcBef>
              <a:buClr>
                <a:srgbClr val="42719B"/>
              </a:buClr>
              <a:buSzPct val="100000"/>
              <a:buChar char="○"/>
            </a:pPr>
            <a:r>
              <a:rPr lang="es-MX" sz="2200">
                <a:solidFill>
                  <a:srgbClr val="42719B"/>
                </a:solidFill>
              </a:rPr>
              <a:t>Tlaxcala </a:t>
            </a:r>
          </a:p>
          <a:p>
            <a:pPr marL="914400" lvl="1" indent="-368300" algn="just" rtl="0">
              <a:lnSpc>
                <a:spcPct val="115000"/>
              </a:lnSpc>
              <a:spcBef>
                <a:spcPts val="0"/>
              </a:spcBef>
              <a:buClr>
                <a:srgbClr val="42719B"/>
              </a:buClr>
              <a:buSzPct val="100000"/>
              <a:buChar char="○"/>
            </a:pPr>
            <a:r>
              <a:rPr lang="es-MX" sz="2200">
                <a:solidFill>
                  <a:srgbClr val="42719B"/>
                </a:solidFill>
              </a:rPr>
              <a:t>Zacatecas</a:t>
            </a:r>
          </a:p>
          <a:p>
            <a:pPr marL="914400" lvl="1" indent="-368300" algn="just" rtl="0">
              <a:lnSpc>
                <a:spcPct val="115000"/>
              </a:lnSpc>
              <a:spcBef>
                <a:spcPts val="0"/>
              </a:spcBef>
              <a:buClr>
                <a:srgbClr val="42719B"/>
              </a:buClr>
              <a:buSzPct val="100000"/>
              <a:buChar char="○"/>
            </a:pPr>
            <a:r>
              <a:rPr lang="es-MX" sz="2200">
                <a:solidFill>
                  <a:srgbClr val="42719B"/>
                </a:solidFill>
              </a:rPr>
              <a:t>Veracruz</a:t>
            </a:r>
          </a:p>
        </p:txBody>
      </p:sp>
      <p:sp>
        <p:nvSpPr>
          <p:cNvPr id="408" name="Shape 408"/>
          <p:cNvSpPr/>
          <p:nvPr/>
        </p:nvSpPr>
        <p:spPr>
          <a:xfrm>
            <a:off x="8848825" y="1400400"/>
            <a:ext cx="1312800" cy="5158800"/>
          </a:xfrm>
          <a:prstGeom prst="rightBrace">
            <a:avLst>
              <a:gd name="adj1" fmla="val 8333"/>
              <a:gd name="adj2" fmla="val 50000"/>
            </a:avLst>
          </a:prstGeom>
          <a:noFill/>
          <a:ln w="28575"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00FFFF"/>
              </a:solidFill>
            </a:endParaRPr>
          </a:p>
        </p:txBody>
      </p:sp>
      <p:sp>
        <p:nvSpPr>
          <p:cNvPr id="409" name="Shape 409"/>
          <p:cNvSpPr txBox="1"/>
          <p:nvPr/>
        </p:nvSpPr>
        <p:spPr>
          <a:xfrm>
            <a:off x="10197225" y="3264850"/>
            <a:ext cx="2288700" cy="1491300"/>
          </a:xfrm>
          <a:prstGeom prst="rect">
            <a:avLst/>
          </a:prstGeom>
          <a:noFill/>
          <a:ln>
            <a:noFill/>
          </a:ln>
        </p:spPr>
        <p:txBody>
          <a:bodyPr lIns="91425" tIns="91425" rIns="91425" bIns="91425" anchor="t" anchorCtr="0">
            <a:noAutofit/>
          </a:bodyPr>
          <a:lstStyle/>
          <a:p>
            <a:pPr lvl="0">
              <a:spcBef>
                <a:spcPts val="0"/>
              </a:spcBef>
              <a:buNone/>
            </a:pPr>
            <a:r>
              <a:rPr lang="es-MX" sz="2400">
                <a:solidFill>
                  <a:srgbClr val="FF9900"/>
                </a:solidFill>
              </a:rPr>
              <a:t>No tienen Secretariado Técnico Local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p:nvPr/>
        </p:nvSpPr>
        <p:spPr>
          <a:xfrm>
            <a:off x="279750" y="1794875"/>
            <a:ext cx="2145300" cy="5520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Veracruz</a:t>
            </a:r>
            <a:r>
              <a:rPr lang="es-MX" sz="3000">
                <a:solidFill>
                  <a:srgbClr val="F1C232"/>
                </a:solidFill>
              </a:rPr>
              <a:t>                                                  </a:t>
            </a:r>
          </a:p>
        </p:txBody>
      </p:sp>
      <p:sp>
        <p:nvSpPr>
          <p:cNvPr id="415" name="Shape 415"/>
          <p:cNvSpPr txBox="1"/>
          <p:nvPr/>
        </p:nvSpPr>
        <p:spPr>
          <a:xfrm>
            <a:off x="2328800" y="329825"/>
            <a:ext cx="9543900" cy="3482100"/>
          </a:xfrm>
          <a:prstGeom prst="rect">
            <a:avLst/>
          </a:prstGeom>
          <a:noFill/>
          <a:ln>
            <a:noFill/>
          </a:ln>
        </p:spPr>
        <p:txBody>
          <a:bodyPr lIns="91425" tIns="91425" rIns="91425" bIns="91425" anchor="t" anchorCtr="0">
            <a:noAutofit/>
          </a:bodyPr>
          <a:lstStyle/>
          <a:p>
            <a:pPr lvl="0" algn="just" rtl="0">
              <a:lnSpc>
                <a:spcPct val="90000"/>
              </a:lnSpc>
              <a:spcBef>
                <a:spcPts val="0"/>
              </a:spcBef>
              <a:buNone/>
            </a:pPr>
            <a:r>
              <a:rPr lang="es-MX" sz="1800">
                <a:solidFill>
                  <a:srgbClr val="F3F3F3"/>
                </a:solidFill>
              </a:rPr>
              <a:t>5 capítulos temáticos</a:t>
            </a:r>
          </a:p>
          <a:p>
            <a:pPr lvl="0" algn="just" rtl="0">
              <a:lnSpc>
                <a:spcPct val="90000"/>
              </a:lnSpc>
              <a:spcBef>
                <a:spcPts val="0"/>
              </a:spcBef>
              <a:buNone/>
            </a:pPr>
            <a:endParaRPr sz="1800">
              <a:solidFill>
                <a:srgbClr val="F3F3F3"/>
              </a:solidFill>
            </a:endParaRPr>
          </a:p>
          <a:p>
            <a:pPr lvl="0" algn="just" rtl="0">
              <a:lnSpc>
                <a:spcPct val="90000"/>
              </a:lnSpc>
              <a:spcBef>
                <a:spcPts val="0"/>
              </a:spcBef>
              <a:buNone/>
            </a:pPr>
            <a:r>
              <a:rPr lang="es-MX" sz="1800">
                <a:solidFill>
                  <a:srgbClr val="F3F3F3"/>
                </a:solidFill>
              </a:rPr>
              <a:t>Capítulo 1: elaboración de una metodología para la evaluación de portales municipales. Desarrollo de una página modelo.</a:t>
            </a:r>
          </a:p>
          <a:p>
            <a:pPr marL="457200" lvl="0" indent="-342900" algn="just" rtl="0">
              <a:lnSpc>
                <a:spcPct val="90000"/>
              </a:lnSpc>
              <a:spcBef>
                <a:spcPts val="0"/>
              </a:spcBef>
              <a:buClr>
                <a:srgbClr val="F3F3F3"/>
              </a:buClr>
              <a:buSzPct val="100000"/>
              <a:buChar char="●"/>
            </a:pPr>
            <a:r>
              <a:rPr lang="es-MX" sz="1800">
                <a:solidFill>
                  <a:srgbClr val="F3F3F3"/>
                </a:solidFill>
              </a:rPr>
              <a:t>Órgano de Fiscalización del Estado</a:t>
            </a:r>
          </a:p>
          <a:p>
            <a:pPr marL="457200" lvl="0" indent="-342900" algn="just" rtl="0">
              <a:lnSpc>
                <a:spcPct val="90000"/>
              </a:lnSpc>
              <a:spcBef>
                <a:spcPts val="0"/>
              </a:spcBef>
              <a:buClr>
                <a:srgbClr val="F3F3F3"/>
              </a:buClr>
              <a:buSzPct val="100000"/>
              <a:buChar char="●"/>
            </a:pPr>
            <a:r>
              <a:rPr lang="es-MX" sz="1800">
                <a:solidFill>
                  <a:srgbClr val="F3F3F3"/>
                </a:solidFill>
              </a:rPr>
              <a:t>Ciudadanos por Municipios Transparentes Puebla-Tlaxcala</a:t>
            </a:r>
          </a:p>
          <a:p>
            <a:pPr marL="457200" lvl="0" indent="-342900" algn="just" rtl="0">
              <a:lnSpc>
                <a:spcPct val="90000"/>
              </a:lnSpc>
              <a:spcBef>
                <a:spcPts val="0"/>
              </a:spcBef>
              <a:buClr>
                <a:srgbClr val="F3F3F3"/>
              </a:buClr>
              <a:buSzPct val="100000"/>
              <a:buChar char="●"/>
            </a:pPr>
            <a:r>
              <a:rPr lang="es-MX" sz="1800">
                <a:solidFill>
                  <a:srgbClr val="F3F3F3"/>
                </a:solidFill>
              </a:rPr>
              <a:t>El Colegio de Veracruz </a:t>
            </a:r>
          </a:p>
          <a:p>
            <a:pPr lvl="0" algn="just" rtl="0">
              <a:lnSpc>
                <a:spcPct val="90000"/>
              </a:lnSpc>
              <a:spcBef>
                <a:spcPts val="0"/>
              </a:spcBef>
              <a:buNone/>
            </a:pPr>
            <a:endParaRPr sz="1800">
              <a:solidFill>
                <a:srgbClr val="F3F3F3"/>
              </a:solidFill>
            </a:endParaRPr>
          </a:p>
          <a:p>
            <a:pPr lvl="0" algn="just" rtl="0">
              <a:lnSpc>
                <a:spcPct val="90000"/>
              </a:lnSpc>
              <a:spcBef>
                <a:spcPts val="0"/>
              </a:spcBef>
              <a:buNone/>
            </a:pPr>
            <a:r>
              <a:rPr lang="es-MX" sz="1800">
                <a:solidFill>
                  <a:srgbClr val="F3F3F3"/>
                </a:solidFill>
              </a:rPr>
              <a:t>Capítulo 4: construir un registro público de búsqueda y localización de personas desaparecidas</a:t>
            </a:r>
          </a:p>
          <a:p>
            <a:pPr marL="457200" lvl="0" indent="-342900" algn="just" rtl="0">
              <a:lnSpc>
                <a:spcPct val="90000"/>
              </a:lnSpc>
              <a:spcBef>
                <a:spcPts val="0"/>
              </a:spcBef>
              <a:buClr>
                <a:srgbClr val="F3F3F3"/>
              </a:buClr>
              <a:buSzPct val="100000"/>
              <a:buChar char="●"/>
            </a:pPr>
            <a:r>
              <a:rPr lang="es-MX" sz="1800">
                <a:solidFill>
                  <a:srgbClr val="F3F3F3"/>
                </a:solidFill>
              </a:rPr>
              <a:t>Fiscalía General del Estado</a:t>
            </a:r>
          </a:p>
          <a:p>
            <a:pPr marL="457200" lvl="0" indent="-342900" algn="just" rtl="0">
              <a:lnSpc>
                <a:spcPct val="90000"/>
              </a:lnSpc>
              <a:spcBef>
                <a:spcPts val="0"/>
              </a:spcBef>
              <a:buClr>
                <a:srgbClr val="F3F3F3"/>
              </a:buClr>
              <a:buSzPct val="100000"/>
              <a:buChar char="●"/>
            </a:pPr>
            <a:r>
              <a:rPr lang="es-MX" sz="1800">
                <a:solidFill>
                  <a:srgbClr val="F3F3F3"/>
                </a:solidFill>
              </a:rPr>
              <a:t>Agrupación de Derechos Humanos Xochitepétl</a:t>
            </a:r>
          </a:p>
          <a:p>
            <a:pPr lvl="0" algn="just" rtl="0">
              <a:lnSpc>
                <a:spcPct val="90000"/>
              </a:lnSpc>
              <a:spcBef>
                <a:spcPts val="0"/>
              </a:spcBef>
              <a:buNone/>
            </a:pPr>
            <a:endParaRPr sz="2000">
              <a:solidFill>
                <a:srgbClr val="F3F3F3"/>
              </a:solidFill>
            </a:endParaRPr>
          </a:p>
        </p:txBody>
      </p:sp>
      <p:sp>
        <p:nvSpPr>
          <p:cNvPr id="416" name="Shape 416"/>
          <p:cNvSpPr txBox="1"/>
          <p:nvPr/>
        </p:nvSpPr>
        <p:spPr>
          <a:xfrm>
            <a:off x="394875" y="4870450"/>
            <a:ext cx="1716900" cy="6261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s-MX" sz="3000">
                <a:solidFill>
                  <a:srgbClr val="00FFFF"/>
                </a:solidFill>
              </a:rPr>
              <a:t>Coahuila</a:t>
            </a:r>
          </a:p>
        </p:txBody>
      </p:sp>
      <p:sp>
        <p:nvSpPr>
          <p:cNvPr id="417" name="Shape 417"/>
          <p:cNvSpPr txBox="1"/>
          <p:nvPr/>
        </p:nvSpPr>
        <p:spPr>
          <a:xfrm>
            <a:off x="2425050" y="4668400"/>
            <a:ext cx="9112200" cy="16026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s-MX" sz="2000">
                <a:solidFill>
                  <a:srgbClr val="F3F3F3"/>
                </a:solidFill>
              </a:rPr>
              <a:t>5 regiones, 1 OSC por región</a:t>
            </a:r>
          </a:p>
          <a:p>
            <a:pPr lvl="0" rtl="0">
              <a:lnSpc>
                <a:spcPct val="90000"/>
              </a:lnSpc>
              <a:spcBef>
                <a:spcPts val="0"/>
              </a:spcBef>
              <a:buNone/>
            </a:pPr>
            <a:endParaRPr sz="2000">
              <a:solidFill>
                <a:srgbClr val="F3F3F3"/>
              </a:solidFill>
            </a:endParaRPr>
          </a:p>
          <a:p>
            <a:pPr marL="457200" lvl="0" indent="-355600" rtl="0">
              <a:lnSpc>
                <a:spcPct val="90000"/>
              </a:lnSpc>
              <a:spcBef>
                <a:spcPts val="0"/>
              </a:spcBef>
              <a:buClr>
                <a:srgbClr val="F3F3F3"/>
              </a:buClr>
              <a:buSzPct val="100000"/>
              <a:buChar char="●"/>
            </a:pPr>
            <a:r>
              <a:rPr lang="es-MX" sz="2000">
                <a:solidFill>
                  <a:srgbClr val="F3F3F3"/>
                </a:solidFill>
              </a:rPr>
              <a:t>Información analítica sobre el agua que desemboca en el río Salinas</a:t>
            </a:r>
          </a:p>
          <a:p>
            <a:pPr marL="457200" lvl="0" indent="-355600" rtl="0">
              <a:lnSpc>
                <a:spcPct val="90000"/>
              </a:lnSpc>
              <a:spcBef>
                <a:spcPts val="0"/>
              </a:spcBef>
              <a:buClr>
                <a:srgbClr val="F3F3F3"/>
              </a:buClr>
              <a:buSzPct val="100000"/>
              <a:buChar char="●"/>
            </a:pPr>
            <a:r>
              <a:rPr lang="es-MX" sz="2000">
                <a:solidFill>
                  <a:srgbClr val="F3F3F3"/>
                </a:solidFill>
              </a:rPr>
              <a:t>Detener la depredación del río San Rodrigo</a:t>
            </a:r>
          </a:p>
          <a:p>
            <a:pPr lvl="0" rtl="0">
              <a:lnSpc>
                <a:spcPct val="90000"/>
              </a:lnSpc>
              <a:spcBef>
                <a:spcPts val="0"/>
              </a:spcBef>
              <a:buNone/>
            </a:pPr>
            <a:endParaRPr sz="2000">
              <a:solidFill>
                <a:srgbClr val="F3F3F3"/>
              </a:solidFill>
            </a:endParaRPr>
          </a:p>
          <a:p>
            <a:pPr lvl="0" rtl="0">
              <a:lnSpc>
                <a:spcPct val="90000"/>
              </a:lnSpc>
              <a:spcBef>
                <a:spcPts val="0"/>
              </a:spcBef>
              <a:buNone/>
            </a:pPr>
            <a:endParaRPr sz="1600">
              <a:solidFill>
                <a:srgbClr val="00FFFF"/>
              </a:solidFill>
            </a:endParaRPr>
          </a:p>
          <a:p>
            <a:pPr lvl="0" rtl="0">
              <a:lnSpc>
                <a:spcPct val="90000"/>
              </a:lnSpc>
              <a:spcBef>
                <a:spcPts val="0"/>
              </a:spcBef>
              <a:buNone/>
            </a:pPr>
            <a:endParaRPr sz="1600">
              <a:solidFill>
                <a:srgbClr val="00FFFF"/>
              </a:solidFill>
            </a:endParaRPr>
          </a:p>
          <a:p>
            <a:pPr lvl="0" rtl="0">
              <a:lnSpc>
                <a:spcPct val="90000"/>
              </a:lnSpc>
              <a:spcBef>
                <a:spcPts val="0"/>
              </a:spcBef>
              <a:buNone/>
            </a:pPr>
            <a:r>
              <a:rPr lang="es-MX" sz="1600">
                <a:solidFill>
                  <a:srgbClr val="00FFFF"/>
                </a:solidFill>
              </a:rPr>
              <a:t> </a:t>
            </a:r>
          </a:p>
          <a:p>
            <a:pPr lvl="0" rtl="0">
              <a:lnSpc>
                <a:spcPct val="90000"/>
              </a:lnSpc>
              <a:spcBef>
                <a:spcPts val="0"/>
              </a:spcBef>
              <a:buNone/>
            </a:pPr>
            <a:endParaRPr sz="1600">
              <a:solidFill>
                <a:srgbClr val="00FFFF"/>
              </a:solidFill>
            </a:endParaRPr>
          </a:p>
          <a:p>
            <a:pPr lvl="0" rtl="0">
              <a:lnSpc>
                <a:spcPct val="90000"/>
              </a:lnSpc>
              <a:spcBef>
                <a:spcPts val="0"/>
              </a:spcBef>
              <a:buNone/>
            </a:pP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9704400" y="2223800"/>
            <a:ext cx="2145300" cy="552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s-MX" sz="3000">
                <a:solidFill>
                  <a:srgbClr val="CCCCCC"/>
                </a:solidFill>
              </a:rPr>
              <a:t>Oaxaca</a:t>
            </a:r>
            <a:r>
              <a:rPr lang="es-MX" sz="2400">
                <a:solidFill>
                  <a:srgbClr val="00FFFF"/>
                </a:solidFill>
              </a:rPr>
              <a:t> </a:t>
            </a:r>
            <a:r>
              <a:rPr lang="es-MX" sz="3000">
                <a:solidFill>
                  <a:srgbClr val="00FFFF"/>
                </a:solidFill>
              </a:rPr>
              <a:t>                                                 </a:t>
            </a:r>
          </a:p>
        </p:txBody>
      </p:sp>
      <p:sp>
        <p:nvSpPr>
          <p:cNvPr id="423" name="Shape 423"/>
          <p:cNvSpPr txBox="1"/>
          <p:nvPr/>
        </p:nvSpPr>
        <p:spPr>
          <a:xfrm>
            <a:off x="332575" y="559250"/>
            <a:ext cx="2145300" cy="552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s-MX" sz="3000">
                <a:solidFill>
                  <a:srgbClr val="00FFFF"/>
                </a:solidFill>
              </a:rPr>
              <a:t>Morelos</a:t>
            </a:r>
            <a:r>
              <a:rPr lang="es-MX" sz="2400">
                <a:solidFill>
                  <a:srgbClr val="00FFFF"/>
                </a:solidFill>
              </a:rPr>
              <a:t> </a:t>
            </a:r>
            <a:r>
              <a:rPr lang="es-MX" sz="3000">
                <a:solidFill>
                  <a:srgbClr val="00FFFF"/>
                </a:solidFill>
              </a:rPr>
              <a:t>                                                 </a:t>
            </a:r>
          </a:p>
        </p:txBody>
      </p:sp>
      <p:sp>
        <p:nvSpPr>
          <p:cNvPr id="424" name="Shape 424"/>
          <p:cNvSpPr txBox="1"/>
          <p:nvPr/>
        </p:nvSpPr>
        <p:spPr>
          <a:xfrm>
            <a:off x="408775" y="1987600"/>
            <a:ext cx="9066900" cy="1107000"/>
          </a:xfrm>
          <a:prstGeom prst="rect">
            <a:avLst/>
          </a:prstGeom>
          <a:solidFill>
            <a:srgbClr val="43BCB8"/>
          </a:solidFill>
          <a:ln>
            <a:noFill/>
          </a:ln>
        </p:spPr>
        <p:txBody>
          <a:bodyPr lIns="91425" tIns="91425" rIns="91425" bIns="91425" anchor="t" anchorCtr="0">
            <a:noAutofit/>
          </a:bodyPr>
          <a:lstStyle/>
          <a:p>
            <a:pPr lvl="0" rtl="0">
              <a:lnSpc>
                <a:spcPct val="90000"/>
              </a:lnSpc>
              <a:spcBef>
                <a:spcPts val="0"/>
              </a:spcBef>
              <a:buClr>
                <a:schemeClr val="dk1"/>
              </a:buClr>
              <a:buSzPct val="68750"/>
              <a:buFont typeface="Arial"/>
              <a:buNone/>
            </a:pPr>
            <a:r>
              <a:rPr lang="es-MX" sz="1600">
                <a:solidFill>
                  <a:srgbClr val="EFEFEF"/>
                </a:solidFill>
              </a:rPr>
              <a:t>Fortalecimiento de la accesibilidad del espacio público para personas con discapacidad</a:t>
            </a:r>
          </a:p>
          <a:p>
            <a:pPr lvl="0" rtl="0">
              <a:lnSpc>
                <a:spcPct val="90000"/>
              </a:lnSpc>
              <a:spcBef>
                <a:spcPts val="0"/>
              </a:spcBef>
              <a:buClr>
                <a:schemeClr val="dk1"/>
              </a:buClr>
              <a:buFont typeface="Arial"/>
              <a:buNone/>
            </a:pPr>
            <a:endParaRPr sz="1600">
              <a:solidFill>
                <a:srgbClr val="EFEFEF"/>
              </a:solidFill>
            </a:endParaRPr>
          </a:p>
          <a:p>
            <a:pPr lvl="0" rtl="0">
              <a:lnSpc>
                <a:spcPct val="90000"/>
              </a:lnSpc>
              <a:spcBef>
                <a:spcPts val="0"/>
              </a:spcBef>
              <a:buClr>
                <a:schemeClr val="dk1"/>
              </a:buClr>
              <a:buSzPct val="68750"/>
              <a:buFont typeface="Arial"/>
              <a:buNone/>
            </a:pPr>
            <a:r>
              <a:rPr lang="es-MX" sz="1600">
                <a:solidFill>
                  <a:srgbClr val="EFEFEF"/>
                </a:solidFill>
              </a:rPr>
              <a:t>Fortalecimiento de la participación ciudadana en el Programa Cocina Comedor Nutricional Comunitaria del DIF Oaxaca.</a:t>
            </a:r>
          </a:p>
          <a:p>
            <a:pPr lvl="0">
              <a:spcBef>
                <a:spcPts val="0"/>
              </a:spcBef>
              <a:buNone/>
            </a:pPr>
            <a:endParaRPr/>
          </a:p>
        </p:txBody>
      </p:sp>
      <p:sp>
        <p:nvSpPr>
          <p:cNvPr id="425" name="Shape 425"/>
          <p:cNvSpPr txBox="1"/>
          <p:nvPr/>
        </p:nvSpPr>
        <p:spPr>
          <a:xfrm>
            <a:off x="2203925" y="158000"/>
            <a:ext cx="9560400" cy="1655100"/>
          </a:xfrm>
          <a:prstGeom prst="rect">
            <a:avLst/>
          </a:prstGeom>
          <a:solidFill>
            <a:srgbClr val="A5A5A5"/>
          </a:solidFill>
          <a:ln>
            <a:noFill/>
          </a:ln>
        </p:spPr>
        <p:txBody>
          <a:bodyPr lIns="91425" tIns="91425" rIns="91425" bIns="91425" anchor="t" anchorCtr="0">
            <a:noAutofit/>
          </a:bodyPr>
          <a:lstStyle/>
          <a:p>
            <a:pPr marR="0" lvl="0" algn="l" rtl="0">
              <a:lnSpc>
                <a:spcPct val="90000"/>
              </a:lnSpc>
              <a:spcBef>
                <a:spcPts val="0"/>
              </a:spcBef>
              <a:spcAft>
                <a:spcPts val="0"/>
              </a:spcAft>
              <a:buNone/>
            </a:pPr>
            <a:r>
              <a:rPr lang="es-MX" sz="1600">
                <a:solidFill>
                  <a:srgbClr val="323F4F"/>
                </a:solidFill>
              </a:rPr>
              <a:t>Modificar el esquema de comunicación a la ciudadanía para elevar el nivel de transparencia del destino de la recaudación</a:t>
            </a:r>
          </a:p>
          <a:p>
            <a:pPr marR="0" lvl="0" algn="l" rtl="0">
              <a:lnSpc>
                <a:spcPct val="90000"/>
              </a:lnSpc>
              <a:spcBef>
                <a:spcPts val="0"/>
              </a:spcBef>
              <a:spcAft>
                <a:spcPts val="0"/>
              </a:spcAft>
              <a:buNone/>
            </a:pPr>
            <a:endParaRPr sz="1600">
              <a:solidFill>
                <a:srgbClr val="323F4F"/>
              </a:solidFill>
            </a:endParaRPr>
          </a:p>
          <a:p>
            <a:pPr marR="0" lvl="0" algn="l" rtl="0">
              <a:lnSpc>
                <a:spcPct val="90000"/>
              </a:lnSpc>
              <a:spcBef>
                <a:spcPts val="0"/>
              </a:spcBef>
              <a:spcAft>
                <a:spcPts val="0"/>
              </a:spcAft>
              <a:buNone/>
            </a:pPr>
            <a:r>
              <a:rPr lang="es-MX" sz="1600">
                <a:solidFill>
                  <a:srgbClr val="323F4F"/>
                </a:solidFill>
              </a:rPr>
              <a:t>Fortalecer la difusión de información relacionada con la percepción, desempeño, de vigilancia y de reconocimiento policial, como detonador de incremento en los niveles de confianza ciudadana y de seguridad</a:t>
            </a:r>
          </a:p>
        </p:txBody>
      </p:sp>
      <p:sp>
        <p:nvSpPr>
          <p:cNvPr id="426" name="Shape 426"/>
          <p:cNvSpPr txBox="1"/>
          <p:nvPr/>
        </p:nvSpPr>
        <p:spPr>
          <a:xfrm>
            <a:off x="140613" y="4100500"/>
            <a:ext cx="2223300" cy="5520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Durango </a:t>
            </a:r>
            <a:r>
              <a:rPr lang="es-MX" sz="3000">
                <a:solidFill>
                  <a:srgbClr val="F1C232"/>
                </a:solidFill>
              </a:rPr>
              <a:t>                                                 </a:t>
            </a:r>
          </a:p>
        </p:txBody>
      </p:sp>
      <p:sp>
        <p:nvSpPr>
          <p:cNvPr id="427" name="Shape 427"/>
          <p:cNvSpPr txBox="1"/>
          <p:nvPr/>
        </p:nvSpPr>
        <p:spPr>
          <a:xfrm>
            <a:off x="1894099" y="3329800"/>
            <a:ext cx="10089600" cy="1910100"/>
          </a:xfrm>
          <a:prstGeom prst="rect">
            <a:avLst/>
          </a:prstGeom>
          <a:solidFill>
            <a:srgbClr val="A5A5A5"/>
          </a:solidFill>
          <a:ln>
            <a:noFill/>
          </a:ln>
        </p:spPr>
        <p:txBody>
          <a:bodyPr lIns="91425" tIns="91425" rIns="91425" bIns="91425" anchor="t" anchorCtr="0">
            <a:noAutofit/>
          </a:bodyPr>
          <a:lstStyle/>
          <a:p>
            <a:pPr lvl="0" rtl="0">
              <a:lnSpc>
                <a:spcPct val="90000"/>
              </a:lnSpc>
              <a:spcBef>
                <a:spcPts val="0"/>
              </a:spcBef>
              <a:buNone/>
            </a:pPr>
            <a:r>
              <a:rPr lang="es-MX" sz="1600">
                <a:solidFill>
                  <a:srgbClr val="323F4F"/>
                </a:solidFill>
              </a:rPr>
              <a:t>Reducir la operación de las ladrilleras artesanales informales y promover la cultura del manejo y disposición adecuada de Residuos Sólidos que contribuyan a la mejora en condiciones ambientales de la ciudad de Durango. </a:t>
            </a:r>
          </a:p>
          <a:p>
            <a:pPr lvl="0" rtl="0">
              <a:lnSpc>
                <a:spcPct val="90000"/>
              </a:lnSpc>
              <a:spcBef>
                <a:spcPts val="0"/>
              </a:spcBef>
              <a:buNone/>
            </a:pPr>
            <a:endParaRPr sz="1600">
              <a:solidFill>
                <a:srgbClr val="323F4F"/>
              </a:solidFill>
            </a:endParaRPr>
          </a:p>
          <a:p>
            <a:pPr lvl="0" rtl="0">
              <a:lnSpc>
                <a:spcPct val="90000"/>
              </a:lnSpc>
              <a:spcBef>
                <a:spcPts val="0"/>
              </a:spcBef>
              <a:buNone/>
            </a:pPr>
            <a:r>
              <a:rPr lang="es-MX" sz="1600">
                <a:solidFill>
                  <a:srgbClr val="323F4F"/>
                </a:solidFill>
              </a:rPr>
              <a:t>Promover el manejo y disposición adecuados de los residuos sólidos para disminuir la contaminación en el municipio de Durango. </a:t>
            </a:r>
            <a:r>
              <a:rPr lang="es-MX" sz="1600">
                <a:solidFill>
                  <a:srgbClr val="00FFFF"/>
                </a:solidFill>
              </a:rPr>
              <a:t>  </a:t>
            </a:r>
          </a:p>
          <a:p>
            <a:pPr lvl="0" rtl="0">
              <a:lnSpc>
                <a:spcPct val="90000"/>
              </a:lnSpc>
              <a:spcBef>
                <a:spcPts val="0"/>
              </a:spcBef>
              <a:buNone/>
            </a:pPr>
            <a:endParaRPr sz="1600"/>
          </a:p>
        </p:txBody>
      </p:sp>
      <p:sp>
        <p:nvSpPr>
          <p:cNvPr id="428" name="Shape 428"/>
          <p:cNvSpPr txBox="1"/>
          <p:nvPr/>
        </p:nvSpPr>
        <p:spPr>
          <a:xfrm>
            <a:off x="9207100" y="5752525"/>
            <a:ext cx="2175000" cy="626100"/>
          </a:xfrm>
          <a:prstGeom prst="rect">
            <a:avLst/>
          </a:prstGeom>
          <a:noFill/>
          <a:ln>
            <a:noFill/>
          </a:ln>
        </p:spPr>
        <p:txBody>
          <a:bodyPr lIns="91425" tIns="91425" rIns="91425" bIns="91425" anchor="t" anchorCtr="0">
            <a:noAutofit/>
          </a:bodyPr>
          <a:lstStyle/>
          <a:p>
            <a:pPr lvl="0" rtl="0">
              <a:lnSpc>
                <a:spcPct val="90000"/>
              </a:lnSpc>
              <a:spcBef>
                <a:spcPts val="0"/>
              </a:spcBef>
              <a:buClr>
                <a:schemeClr val="dk1"/>
              </a:buClr>
              <a:buSzPct val="36666"/>
              <a:buFont typeface="Arial"/>
              <a:buNone/>
            </a:pPr>
            <a:r>
              <a:rPr lang="es-MX" sz="3000">
                <a:solidFill>
                  <a:srgbClr val="CCCCCC"/>
                </a:solidFill>
              </a:rPr>
              <a:t>Zacatecas</a:t>
            </a:r>
          </a:p>
        </p:txBody>
      </p:sp>
      <p:sp>
        <p:nvSpPr>
          <p:cNvPr id="429" name="Shape 429"/>
          <p:cNvSpPr txBox="1"/>
          <p:nvPr/>
        </p:nvSpPr>
        <p:spPr>
          <a:xfrm>
            <a:off x="453765" y="5563825"/>
            <a:ext cx="8341800" cy="1003500"/>
          </a:xfrm>
          <a:prstGeom prst="rect">
            <a:avLst/>
          </a:prstGeom>
          <a:solidFill>
            <a:srgbClr val="43BCB8"/>
          </a:solidFill>
          <a:ln>
            <a:noFill/>
          </a:ln>
        </p:spPr>
        <p:txBody>
          <a:bodyPr lIns="91425" tIns="91425" rIns="91425" bIns="91425" anchor="t" anchorCtr="0">
            <a:noAutofit/>
          </a:bodyPr>
          <a:lstStyle/>
          <a:p>
            <a:pPr lvl="0" rtl="0">
              <a:lnSpc>
                <a:spcPct val="90000"/>
              </a:lnSpc>
              <a:spcBef>
                <a:spcPts val="0"/>
              </a:spcBef>
              <a:buNone/>
            </a:pPr>
            <a:r>
              <a:rPr lang="es-MX" sz="1600">
                <a:solidFill>
                  <a:srgbClr val="EFEFEF"/>
                </a:solidFill>
              </a:rPr>
              <a:t>Observatorio de los sitios patrimonio mundial en el ámbito local </a:t>
            </a:r>
          </a:p>
          <a:p>
            <a:pPr lvl="0" rtl="0">
              <a:lnSpc>
                <a:spcPct val="90000"/>
              </a:lnSpc>
              <a:spcBef>
                <a:spcPts val="0"/>
              </a:spcBef>
              <a:buNone/>
            </a:pPr>
            <a:endParaRPr sz="1600">
              <a:solidFill>
                <a:srgbClr val="EFEFEF"/>
              </a:solidFill>
            </a:endParaRPr>
          </a:p>
          <a:p>
            <a:pPr lvl="0" rtl="0">
              <a:lnSpc>
                <a:spcPct val="90000"/>
              </a:lnSpc>
              <a:spcBef>
                <a:spcPts val="0"/>
              </a:spcBef>
              <a:buNone/>
            </a:pPr>
            <a:r>
              <a:rPr lang="es-MX" sz="1600">
                <a:solidFill>
                  <a:srgbClr val="EFEFEF"/>
                </a:solidFill>
              </a:rPr>
              <a:t>Red para movilidad ciclista</a:t>
            </a:r>
            <a:r>
              <a:rPr lang="es-MX" sz="1600">
                <a:solidFill>
                  <a:srgbClr val="741B47"/>
                </a:solidFill>
              </a:rPr>
              <a:t> </a:t>
            </a:r>
          </a:p>
          <a:p>
            <a:pPr lvl="0" rtl="0">
              <a:lnSpc>
                <a:spcPct val="90000"/>
              </a:lnSpc>
              <a:spcBef>
                <a:spcPts val="0"/>
              </a:spcBef>
              <a:buNone/>
            </a:pPr>
            <a:endParaRPr sz="1600">
              <a:solidFill>
                <a:srgbClr val="00FFFF"/>
              </a:solidFill>
            </a:endParaRPr>
          </a:p>
          <a:p>
            <a:pPr lvl="0" rtl="0">
              <a:lnSpc>
                <a:spcPct val="90000"/>
              </a:lnSpc>
              <a:spcBef>
                <a:spcPts val="0"/>
              </a:spcBef>
              <a:buNone/>
            </a:pPr>
            <a:endParaRPr sz="1600">
              <a:solidFill>
                <a:srgbClr val="00FFFF"/>
              </a:solidFill>
            </a:endParaRPr>
          </a:p>
          <a:p>
            <a:pPr lvl="0" rtl="0">
              <a:lnSpc>
                <a:spcPct val="90000"/>
              </a:lnSpc>
              <a:spcBef>
                <a:spcPts val="0"/>
              </a:spcBef>
              <a:buNone/>
            </a:pPr>
            <a:endParaRPr sz="1600">
              <a:solidFill>
                <a:srgbClr val="00FFFF"/>
              </a:solidFill>
            </a:endParaRPr>
          </a:p>
          <a:p>
            <a:pPr lvl="0" rtl="0">
              <a:lnSpc>
                <a:spcPct val="90000"/>
              </a:lnSpc>
              <a:spcBef>
                <a:spcPts val="0"/>
              </a:spcBef>
              <a:buNone/>
            </a:pPr>
            <a:r>
              <a:rPr lang="es-MX" sz="1600">
                <a:solidFill>
                  <a:srgbClr val="00FFFF"/>
                </a:solidFill>
              </a:rPr>
              <a:t> </a:t>
            </a:r>
          </a:p>
          <a:p>
            <a:pPr lvl="0" rtl="0">
              <a:lnSpc>
                <a:spcPct val="90000"/>
              </a:lnSpc>
              <a:spcBef>
                <a:spcPts val="0"/>
              </a:spcBef>
              <a:buNone/>
            </a:pPr>
            <a:endParaRPr sz="1600">
              <a:solidFill>
                <a:srgbClr val="00FFFF"/>
              </a:solidFill>
            </a:endParaRPr>
          </a:p>
          <a:p>
            <a:pPr lvl="0" rtl="0">
              <a:lnSpc>
                <a:spcPct val="90000"/>
              </a:lnSpc>
              <a:spcBef>
                <a:spcPts val="0"/>
              </a:spcBef>
              <a:buNone/>
            </a:pP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587074" y="468225"/>
            <a:ext cx="3397200" cy="5520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Tlaxcala</a:t>
            </a:r>
          </a:p>
          <a:p>
            <a:pPr marR="0" lvl="0" algn="l" rtl="0">
              <a:lnSpc>
                <a:spcPct val="90000"/>
              </a:lnSpc>
              <a:spcBef>
                <a:spcPts val="0"/>
              </a:spcBef>
              <a:buNone/>
            </a:pPr>
            <a:endParaRPr sz="1800">
              <a:solidFill>
                <a:srgbClr val="00FFFF"/>
              </a:solidFill>
            </a:endParaRPr>
          </a:p>
          <a:p>
            <a:pPr marR="0" lvl="0" algn="l" rtl="0">
              <a:lnSpc>
                <a:spcPct val="90000"/>
              </a:lnSpc>
              <a:spcBef>
                <a:spcPts val="0"/>
              </a:spcBef>
              <a:buNone/>
            </a:pPr>
            <a:r>
              <a:rPr lang="es-MX" sz="1800">
                <a:solidFill>
                  <a:srgbClr val="00FFFF"/>
                </a:solidFill>
              </a:rPr>
              <a:t>5 Compromisos  </a:t>
            </a:r>
            <a:r>
              <a:rPr lang="es-MX" sz="3000">
                <a:solidFill>
                  <a:srgbClr val="00FFFF"/>
                </a:solidFill>
              </a:rPr>
              <a:t>  </a:t>
            </a:r>
            <a:r>
              <a:rPr lang="es-MX" sz="3000">
                <a:solidFill>
                  <a:srgbClr val="F1C232"/>
                </a:solidFill>
              </a:rPr>
              <a:t>                                             </a:t>
            </a:r>
          </a:p>
        </p:txBody>
      </p:sp>
      <p:sp>
        <p:nvSpPr>
          <p:cNvPr id="435" name="Shape 435"/>
          <p:cNvSpPr txBox="1"/>
          <p:nvPr/>
        </p:nvSpPr>
        <p:spPr>
          <a:xfrm>
            <a:off x="737100" y="2114600"/>
            <a:ext cx="10794300" cy="3891600"/>
          </a:xfrm>
          <a:prstGeom prst="rect">
            <a:avLst/>
          </a:prstGeom>
          <a:solidFill>
            <a:srgbClr val="A5A5A5"/>
          </a:solidFill>
          <a:ln>
            <a:noFill/>
          </a:ln>
        </p:spPr>
        <p:txBody>
          <a:bodyPr lIns="91425" tIns="91425" rIns="91425" bIns="91425" anchor="t" anchorCtr="0">
            <a:noAutofit/>
          </a:bodyPr>
          <a:lstStyle/>
          <a:p>
            <a:pPr marL="457200" lvl="0" indent="-381000" algn="just" rtl="0">
              <a:lnSpc>
                <a:spcPct val="90000"/>
              </a:lnSpc>
              <a:spcBef>
                <a:spcPts val="0"/>
              </a:spcBef>
              <a:buClr>
                <a:srgbClr val="323F4F"/>
              </a:buClr>
              <a:buSzPct val="100000"/>
              <a:buChar char="●"/>
            </a:pPr>
            <a:r>
              <a:rPr lang="es-MX" sz="2400">
                <a:solidFill>
                  <a:srgbClr val="323F4F"/>
                </a:solidFill>
              </a:rPr>
              <a:t>Sexualidad responsable y desarrollo educativo de jóvenes embarazadas</a:t>
            </a:r>
          </a:p>
          <a:p>
            <a:pPr lvl="0" algn="just" rtl="0">
              <a:lnSpc>
                <a:spcPct val="90000"/>
              </a:lnSpc>
              <a:spcBef>
                <a:spcPts val="0"/>
              </a:spcBef>
              <a:buNone/>
            </a:pPr>
            <a:endParaRPr sz="2400">
              <a:solidFill>
                <a:srgbClr val="323F4F"/>
              </a:solidFill>
            </a:endParaRPr>
          </a:p>
          <a:p>
            <a:pPr marL="457200" lvl="0" indent="-381000" algn="just" rtl="0">
              <a:lnSpc>
                <a:spcPct val="90000"/>
              </a:lnSpc>
              <a:spcBef>
                <a:spcPts val="0"/>
              </a:spcBef>
              <a:buClr>
                <a:srgbClr val="323F4F"/>
              </a:buClr>
              <a:buSzPct val="100000"/>
              <a:buChar char="●"/>
            </a:pPr>
            <a:r>
              <a:rPr lang="es-MX" sz="2400">
                <a:solidFill>
                  <a:srgbClr val="323F4F"/>
                </a:solidFill>
              </a:rPr>
              <a:t>Participación activa en obra a través de Consejos Ciudadanos</a:t>
            </a:r>
          </a:p>
          <a:p>
            <a:pPr lvl="0" algn="just" rtl="0">
              <a:lnSpc>
                <a:spcPct val="90000"/>
              </a:lnSpc>
              <a:spcBef>
                <a:spcPts val="0"/>
              </a:spcBef>
              <a:buNone/>
            </a:pPr>
            <a:endParaRPr sz="2400">
              <a:solidFill>
                <a:srgbClr val="323F4F"/>
              </a:solidFill>
            </a:endParaRPr>
          </a:p>
          <a:p>
            <a:pPr marL="457200" lvl="0" indent="-381000" algn="just" rtl="0">
              <a:lnSpc>
                <a:spcPct val="90000"/>
              </a:lnSpc>
              <a:spcBef>
                <a:spcPts val="0"/>
              </a:spcBef>
              <a:buClr>
                <a:srgbClr val="323F4F"/>
              </a:buClr>
              <a:buSzPct val="100000"/>
              <a:buChar char="●"/>
            </a:pPr>
            <a:r>
              <a:rPr lang="es-MX" sz="2400">
                <a:solidFill>
                  <a:srgbClr val="323F4F"/>
                </a:solidFill>
              </a:rPr>
              <a:t>Transparencia y Rendición de Cuentas de Programas de Fortalecimiento Municipal e Infraestructura Social</a:t>
            </a:r>
          </a:p>
          <a:p>
            <a:pPr lvl="0" algn="just" rtl="0">
              <a:lnSpc>
                <a:spcPct val="90000"/>
              </a:lnSpc>
              <a:spcBef>
                <a:spcPts val="0"/>
              </a:spcBef>
              <a:buNone/>
            </a:pPr>
            <a:endParaRPr sz="2400">
              <a:solidFill>
                <a:srgbClr val="323F4F"/>
              </a:solidFill>
            </a:endParaRPr>
          </a:p>
          <a:p>
            <a:pPr marL="457200" lvl="0" indent="-381000" algn="just" rtl="0">
              <a:lnSpc>
                <a:spcPct val="90000"/>
              </a:lnSpc>
              <a:spcBef>
                <a:spcPts val="0"/>
              </a:spcBef>
              <a:buClr>
                <a:srgbClr val="323F4F"/>
              </a:buClr>
              <a:buSzPct val="100000"/>
              <a:buChar char="●"/>
            </a:pPr>
            <a:r>
              <a:rPr lang="es-MX" sz="2400">
                <a:solidFill>
                  <a:srgbClr val="323F4F"/>
                </a:solidFill>
              </a:rPr>
              <a:t>Saneamiento de barrancas y Separación de Residuos</a:t>
            </a:r>
          </a:p>
          <a:p>
            <a:pPr lvl="0" algn="just" rtl="0">
              <a:lnSpc>
                <a:spcPct val="90000"/>
              </a:lnSpc>
              <a:spcBef>
                <a:spcPts val="0"/>
              </a:spcBef>
              <a:buNone/>
            </a:pPr>
            <a:endParaRPr sz="2400">
              <a:solidFill>
                <a:srgbClr val="323F4F"/>
              </a:solidFill>
            </a:endParaRPr>
          </a:p>
          <a:p>
            <a:pPr marL="457200" lvl="0" indent="-381000" algn="just" rtl="0">
              <a:lnSpc>
                <a:spcPct val="90000"/>
              </a:lnSpc>
              <a:spcBef>
                <a:spcPts val="0"/>
              </a:spcBef>
              <a:buClr>
                <a:srgbClr val="323F4F"/>
              </a:buClr>
              <a:buSzPct val="100000"/>
              <a:buChar char="●"/>
            </a:pPr>
            <a:r>
              <a:rPr lang="es-MX" sz="2400">
                <a:solidFill>
                  <a:srgbClr val="323F4F"/>
                </a:solidFill>
              </a:rPr>
              <a:t>Parlamento Abierto - Legislación incluyente</a:t>
            </a:r>
          </a:p>
          <a:p>
            <a:pPr lvl="0" algn="just" rtl="0">
              <a:lnSpc>
                <a:spcPct val="90000"/>
              </a:lnSpc>
              <a:spcBef>
                <a:spcPts val="0"/>
              </a:spcBef>
              <a:buNone/>
            </a:pPr>
            <a:endParaRPr sz="2400">
              <a:solidFill>
                <a:srgbClr val="323F4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p:nvPr/>
        </p:nvSpPr>
        <p:spPr>
          <a:xfrm>
            <a:off x="574350" y="888875"/>
            <a:ext cx="10146000" cy="12705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Sexualidad responsable y desarrollo educativo de jóvenes embarazadas     </a:t>
            </a:r>
            <a:r>
              <a:rPr lang="es-MX" sz="3000">
                <a:solidFill>
                  <a:srgbClr val="F1C232"/>
                </a:solidFill>
              </a:rPr>
              <a:t>                                             </a:t>
            </a:r>
          </a:p>
        </p:txBody>
      </p:sp>
      <p:sp>
        <p:nvSpPr>
          <p:cNvPr id="441" name="Shape 441"/>
          <p:cNvSpPr txBox="1"/>
          <p:nvPr/>
        </p:nvSpPr>
        <p:spPr>
          <a:xfrm>
            <a:off x="800825" y="2563300"/>
            <a:ext cx="10794300" cy="2234700"/>
          </a:xfrm>
          <a:prstGeom prst="rect">
            <a:avLst/>
          </a:prstGeom>
          <a:solidFill>
            <a:srgbClr val="A5A5A5"/>
          </a:solidFill>
          <a:ln>
            <a:noFill/>
          </a:ln>
        </p:spPr>
        <p:txBody>
          <a:bodyPr lIns="91425" tIns="91425" rIns="91425" bIns="91425" anchor="t" anchorCtr="0">
            <a:noAutofit/>
          </a:bodyPr>
          <a:lstStyle/>
          <a:p>
            <a:pPr lvl="0" algn="just" rtl="0">
              <a:lnSpc>
                <a:spcPct val="90000"/>
              </a:lnSpc>
              <a:spcBef>
                <a:spcPts val="0"/>
              </a:spcBef>
              <a:buClr>
                <a:schemeClr val="dk1"/>
              </a:buClr>
              <a:buSzPct val="45833"/>
              <a:buFont typeface="Arial"/>
              <a:buNone/>
            </a:pPr>
            <a:r>
              <a:rPr lang="es-MX" sz="2400">
                <a:solidFill>
                  <a:srgbClr val="323F4F"/>
                </a:solidFill>
              </a:rPr>
              <a:t>Dotar a las adolescentes de mejores herramientas de información que les permitan prevenir embarazos, además de vincular a las jóvenes que se encuentren embarazadas con instituciones que brinden apoyos educativos, con la finalidad de generar una oportunidad para que continúen con su preparación educativa. </a:t>
            </a:r>
          </a:p>
          <a:p>
            <a:pPr lvl="0" algn="just" rtl="0">
              <a:lnSpc>
                <a:spcPct val="90000"/>
              </a:lnSpc>
              <a:spcBef>
                <a:spcPts val="0"/>
              </a:spcBef>
              <a:buClr>
                <a:schemeClr val="dk1"/>
              </a:buClr>
              <a:buSzPct val="45833"/>
              <a:buFont typeface="Arial"/>
              <a:buNone/>
            </a:pPr>
            <a:r>
              <a:rPr lang="es-MX" sz="2400">
                <a:solidFill>
                  <a:srgbClr val="323F4F"/>
                </a:solidFill>
              </a:rPr>
              <a:t>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endParaRPr sz="2400">
              <a:solidFill>
                <a:srgbClr val="323F4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p:nvPr/>
        </p:nvSpPr>
        <p:spPr>
          <a:xfrm>
            <a:off x="574350" y="888875"/>
            <a:ext cx="10146000" cy="11304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Participación activa en obra a través de Consejos Ciudadanos</a:t>
            </a:r>
          </a:p>
          <a:p>
            <a:pPr marR="0" lvl="0" algn="l" rtl="0">
              <a:lnSpc>
                <a:spcPct val="90000"/>
              </a:lnSpc>
              <a:spcBef>
                <a:spcPts val="0"/>
              </a:spcBef>
              <a:buNone/>
            </a:pPr>
            <a:r>
              <a:rPr lang="es-MX" sz="3000">
                <a:solidFill>
                  <a:srgbClr val="00FFFF"/>
                </a:solidFill>
              </a:rPr>
              <a:t>  </a:t>
            </a:r>
            <a:r>
              <a:rPr lang="es-MX" sz="3000">
                <a:solidFill>
                  <a:srgbClr val="F1C232"/>
                </a:solidFill>
              </a:rPr>
              <a:t>                                             </a:t>
            </a:r>
          </a:p>
        </p:txBody>
      </p:sp>
      <p:sp>
        <p:nvSpPr>
          <p:cNvPr id="447" name="Shape 447"/>
          <p:cNvSpPr txBox="1"/>
          <p:nvPr/>
        </p:nvSpPr>
        <p:spPr>
          <a:xfrm>
            <a:off x="800825" y="2563300"/>
            <a:ext cx="10794300" cy="2999700"/>
          </a:xfrm>
          <a:prstGeom prst="rect">
            <a:avLst/>
          </a:prstGeom>
          <a:solidFill>
            <a:srgbClr val="A5A5A5"/>
          </a:solidFill>
          <a:ln>
            <a:noFill/>
          </a:ln>
        </p:spPr>
        <p:txBody>
          <a:bodyPr lIns="91425" tIns="91425" rIns="91425" bIns="91425" anchor="t" anchorCtr="0">
            <a:noAutofit/>
          </a:bodyPr>
          <a:lstStyle/>
          <a:p>
            <a:pPr lvl="0" algn="just" rtl="0">
              <a:lnSpc>
                <a:spcPct val="90000"/>
              </a:lnSpc>
              <a:spcBef>
                <a:spcPts val="0"/>
              </a:spcBef>
              <a:buNone/>
            </a:pPr>
            <a:r>
              <a:rPr lang="es-MX" sz="2400">
                <a:solidFill>
                  <a:srgbClr val="323F4F"/>
                </a:solidFill>
              </a:rPr>
              <a:t>Incentivar la participación ciudadana por medio de la creación de dos consejos ciudadanos de obra pública, y establecer lineamientos administrativos necesarios y específicos para la opinión de las y los ciudadanos, el diálogo con servidores públicos y vigilancia de la ejecución de obra pública. Además de dotar a la población del municipio de Ixtenco con información sobre la ejecución de recursos públicos para fomentar la transparencia y la rendición de cuentas</a:t>
            </a:r>
          </a:p>
          <a:p>
            <a:pPr lvl="0" algn="just" rtl="0">
              <a:lnSpc>
                <a:spcPct val="90000"/>
              </a:lnSpc>
              <a:spcBef>
                <a:spcPts val="0"/>
              </a:spcBef>
              <a:buNone/>
            </a:pPr>
            <a:r>
              <a:rPr lang="es-MX" sz="2400">
                <a:solidFill>
                  <a:srgbClr val="323F4F"/>
                </a:solidFill>
              </a:rPr>
              <a:t>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endParaRPr sz="2400">
              <a:solidFill>
                <a:srgbClr val="323F4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p:nvPr/>
        </p:nvSpPr>
        <p:spPr>
          <a:xfrm>
            <a:off x="574350" y="888875"/>
            <a:ext cx="10146000" cy="11304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Transparencia y Rendición de Cuentas de Programas de Fortalecimiento Municipal e Infraestructura Social</a:t>
            </a:r>
          </a:p>
          <a:p>
            <a:pPr marR="0" lvl="0" algn="l" rtl="0">
              <a:lnSpc>
                <a:spcPct val="90000"/>
              </a:lnSpc>
              <a:spcBef>
                <a:spcPts val="0"/>
              </a:spcBef>
              <a:buNone/>
            </a:pPr>
            <a:endParaRPr sz="3000">
              <a:solidFill>
                <a:srgbClr val="00FFFF"/>
              </a:solidFill>
            </a:endParaRPr>
          </a:p>
          <a:p>
            <a:pPr marR="0" lvl="0" algn="l" rtl="0">
              <a:lnSpc>
                <a:spcPct val="90000"/>
              </a:lnSpc>
              <a:spcBef>
                <a:spcPts val="0"/>
              </a:spcBef>
              <a:buNone/>
            </a:pPr>
            <a:r>
              <a:rPr lang="es-MX" sz="3000">
                <a:solidFill>
                  <a:srgbClr val="00FFFF"/>
                </a:solidFill>
              </a:rPr>
              <a:t>  </a:t>
            </a:r>
            <a:r>
              <a:rPr lang="es-MX" sz="3000">
                <a:solidFill>
                  <a:srgbClr val="F1C232"/>
                </a:solidFill>
              </a:rPr>
              <a:t>                                             </a:t>
            </a:r>
          </a:p>
        </p:txBody>
      </p:sp>
      <p:sp>
        <p:nvSpPr>
          <p:cNvPr id="453" name="Shape 453"/>
          <p:cNvSpPr txBox="1"/>
          <p:nvPr/>
        </p:nvSpPr>
        <p:spPr>
          <a:xfrm>
            <a:off x="800825" y="2563300"/>
            <a:ext cx="10794300" cy="2425800"/>
          </a:xfrm>
          <a:prstGeom prst="rect">
            <a:avLst/>
          </a:prstGeom>
          <a:solidFill>
            <a:srgbClr val="A5A5A5"/>
          </a:solidFill>
          <a:ln>
            <a:noFill/>
          </a:ln>
        </p:spPr>
        <p:txBody>
          <a:bodyPr lIns="91425" tIns="91425" rIns="91425" bIns="91425" anchor="t" anchorCtr="0">
            <a:noAutofit/>
          </a:bodyPr>
          <a:lstStyle/>
          <a:p>
            <a:pPr lvl="0" algn="just" rtl="0">
              <a:lnSpc>
                <a:spcPct val="90000"/>
              </a:lnSpc>
              <a:spcBef>
                <a:spcPts val="0"/>
              </a:spcBef>
              <a:buNone/>
            </a:pPr>
            <a:r>
              <a:rPr lang="es-MX" sz="2400">
                <a:solidFill>
                  <a:srgbClr val="323F4F"/>
                </a:solidFill>
              </a:rPr>
              <a:t>Establecer una ruta específica conforme a los lineamientos del programa follow the money, sobre la ruta de los recursos públicos del Fondo para el Fortalecimiento Municipal (FORTAMUN) y el Fondo de Infraestructura Social Municipal (FISM), en los municipios de Xicohtzinco y Sanctórum de Lázaro Cárdenas respectivamente, para saber el manejo que le dan las autoridades respectivas para la ejecución de los mismos. </a:t>
            </a:r>
          </a:p>
          <a:p>
            <a:pPr lvl="0" algn="just" rtl="0">
              <a:lnSpc>
                <a:spcPct val="90000"/>
              </a:lnSpc>
              <a:spcBef>
                <a:spcPts val="0"/>
              </a:spcBef>
              <a:buNone/>
            </a:pPr>
            <a:r>
              <a:rPr lang="es-MX" sz="2400">
                <a:solidFill>
                  <a:srgbClr val="323F4F"/>
                </a:solidFill>
              </a:rPr>
              <a:t>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r>
              <a:rPr lang="es-MX" sz="2400">
                <a:solidFill>
                  <a:srgbClr val="323F4F"/>
                </a:solidFill>
              </a:rPr>
              <a:t>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endParaRPr sz="2400">
              <a:solidFill>
                <a:srgbClr val="323F4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574350" y="888875"/>
            <a:ext cx="10146000" cy="9009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Saneamiento de barrancas y separación de Residuos </a:t>
            </a:r>
          </a:p>
          <a:p>
            <a:pPr marR="0" lvl="0" algn="l" rtl="0">
              <a:lnSpc>
                <a:spcPct val="90000"/>
              </a:lnSpc>
              <a:spcBef>
                <a:spcPts val="0"/>
              </a:spcBef>
              <a:buNone/>
            </a:pPr>
            <a:endParaRPr sz="3000">
              <a:solidFill>
                <a:srgbClr val="00FFFF"/>
              </a:solidFill>
            </a:endParaRPr>
          </a:p>
          <a:p>
            <a:pPr marR="0" lvl="0" algn="l" rtl="0">
              <a:lnSpc>
                <a:spcPct val="90000"/>
              </a:lnSpc>
              <a:spcBef>
                <a:spcPts val="0"/>
              </a:spcBef>
              <a:buNone/>
            </a:pPr>
            <a:endParaRPr sz="3000">
              <a:solidFill>
                <a:srgbClr val="00FFFF"/>
              </a:solidFill>
            </a:endParaRPr>
          </a:p>
          <a:p>
            <a:pPr marR="0" lvl="0" algn="l" rtl="0">
              <a:lnSpc>
                <a:spcPct val="90000"/>
              </a:lnSpc>
              <a:spcBef>
                <a:spcPts val="0"/>
              </a:spcBef>
              <a:buNone/>
            </a:pPr>
            <a:r>
              <a:rPr lang="es-MX" sz="3000">
                <a:solidFill>
                  <a:srgbClr val="00FFFF"/>
                </a:solidFill>
              </a:rPr>
              <a:t>  </a:t>
            </a:r>
            <a:r>
              <a:rPr lang="es-MX" sz="3000">
                <a:solidFill>
                  <a:srgbClr val="F1C232"/>
                </a:solidFill>
              </a:rPr>
              <a:t>                                             </a:t>
            </a:r>
          </a:p>
        </p:txBody>
      </p:sp>
      <p:sp>
        <p:nvSpPr>
          <p:cNvPr id="459" name="Shape 459"/>
          <p:cNvSpPr txBox="1"/>
          <p:nvPr/>
        </p:nvSpPr>
        <p:spPr>
          <a:xfrm>
            <a:off x="800825" y="2563300"/>
            <a:ext cx="10794300" cy="2425800"/>
          </a:xfrm>
          <a:prstGeom prst="rect">
            <a:avLst/>
          </a:prstGeom>
          <a:solidFill>
            <a:srgbClr val="A5A5A5"/>
          </a:solidFill>
          <a:ln>
            <a:noFill/>
          </a:ln>
        </p:spPr>
        <p:txBody>
          <a:bodyPr lIns="91425" tIns="91425" rIns="91425" bIns="91425" anchor="t" anchorCtr="0">
            <a:noAutofit/>
          </a:bodyPr>
          <a:lstStyle/>
          <a:p>
            <a:pPr lvl="0" algn="just" rtl="0">
              <a:lnSpc>
                <a:spcPct val="90000"/>
              </a:lnSpc>
              <a:spcBef>
                <a:spcPts val="0"/>
              </a:spcBef>
              <a:buNone/>
            </a:pPr>
            <a:r>
              <a:rPr lang="es-MX" sz="2400">
                <a:solidFill>
                  <a:srgbClr val="323F4F"/>
                </a:solidFill>
              </a:rPr>
              <a:t>Establecer una ruta específica conforme a los lineamientos del programa follow the money, sobre la ruta de los recursos públicos del Fondo para el Fortalecimiento Municipal (FORTAMUN) y el Fondo de Infraestructura Social Municipal (FISM), en los municipios de Xicohtzinco y Sanctórum de Lázaro Cárdenas respectivamente, para saber el manejo que le dan las autoridades respectivas para la ejecución de los mismos. </a:t>
            </a:r>
          </a:p>
          <a:p>
            <a:pPr lvl="0" algn="just" rtl="0">
              <a:lnSpc>
                <a:spcPct val="90000"/>
              </a:lnSpc>
              <a:spcBef>
                <a:spcPts val="0"/>
              </a:spcBef>
              <a:buNone/>
            </a:pPr>
            <a:r>
              <a:rPr lang="es-MX" sz="2400">
                <a:solidFill>
                  <a:srgbClr val="323F4F"/>
                </a:solidFill>
              </a:rPr>
              <a:t>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r>
              <a:rPr lang="es-MX" sz="2400">
                <a:solidFill>
                  <a:srgbClr val="323F4F"/>
                </a:solidFill>
              </a:rPr>
              <a:t>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endParaRPr sz="2400">
              <a:solidFill>
                <a:srgbClr val="323F4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p:nvPr/>
        </p:nvSpPr>
        <p:spPr>
          <a:xfrm>
            <a:off x="587093" y="468225"/>
            <a:ext cx="5697300" cy="552000"/>
          </a:xfrm>
          <a:prstGeom prst="rect">
            <a:avLst/>
          </a:prstGeom>
          <a:noFill/>
          <a:ln>
            <a:noFill/>
          </a:ln>
        </p:spPr>
        <p:txBody>
          <a:bodyPr lIns="91425" tIns="45700" rIns="91425" bIns="45700" anchor="t" anchorCtr="0">
            <a:noAutofit/>
          </a:bodyPr>
          <a:lstStyle/>
          <a:p>
            <a:pPr marR="0" lvl="0" algn="l" rtl="0">
              <a:lnSpc>
                <a:spcPct val="90000"/>
              </a:lnSpc>
              <a:spcBef>
                <a:spcPts val="0"/>
              </a:spcBef>
              <a:buNone/>
            </a:pPr>
            <a:r>
              <a:rPr lang="es-MX" sz="3000">
                <a:solidFill>
                  <a:srgbClr val="00FFFF"/>
                </a:solidFill>
              </a:rPr>
              <a:t>Legislación Incluyente    </a:t>
            </a:r>
            <a:r>
              <a:rPr lang="es-MX" sz="3000">
                <a:solidFill>
                  <a:srgbClr val="F1C232"/>
                </a:solidFill>
              </a:rPr>
              <a:t>                                             </a:t>
            </a:r>
          </a:p>
        </p:txBody>
      </p:sp>
      <p:sp>
        <p:nvSpPr>
          <p:cNvPr id="465" name="Shape 465"/>
          <p:cNvSpPr txBox="1"/>
          <p:nvPr/>
        </p:nvSpPr>
        <p:spPr>
          <a:xfrm>
            <a:off x="698850" y="2040675"/>
            <a:ext cx="10794300" cy="2069100"/>
          </a:xfrm>
          <a:prstGeom prst="rect">
            <a:avLst/>
          </a:prstGeom>
          <a:solidFill>
            <a:srgbClr val="A5A5A5"/>
          </a:solidFill>
          <a:ln>
            <a:noFill/>
          </a:ln>
        </p:spPr>
        <p:txBody>
          <a:bodyPr lIns="91425" tIns="91425" rIns="91425" bIns="91425" anchor="t" anchorCtr="0">
            <a:noAutofit/>
          </a:bodyPr>
          <a:lstStyle/>
          <a:p>
            <a:pPr lvl="0" algn="just" rtl="0">
              <a:lnSpc>
                <a:spcPct val="90000"/>
              </a:lnSpc>
              <a:spcBef>
                <a:spcPts val="0"/>
              </a:spcBef>
              <a:buNone/>
            </a:pPr>
            <a:r>
              <a:rPr lang="es-MX" sz="2400">
                <a:solidFill>
                  <a:srgbClr val="323F4F"/>
                </a:solidFill>
              </a:rPr>
              <a:t>El objetivo es dotar a las y los ciudadanos de instrumentos electrónicos de innovación civil que permitan a la sociedad en general participar respecto a las actividades que desarrolla el Congreso, para fortalecer la inclusión social por medio de la participación ciudadana, fomentar el acceso a la información, la transparencia y la rendición de cuentas.  </a:t>
            </a: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endParaRPr sz="2400">
              <a:solidFill>
                <a:srgbClr val="323F4F"/>
              </a:solidFill>
            </a:endParaRPr>
          </a:p>
          <a:p>
            <a:pPr lvl="0" algn="just" rtl="0">
              <a:lnSpc>
                <a:spcPct val="90000"/>
              </a:lnSpc>
              <a:spcBef>
                <a:spcPts val="0"/>
              </a:spcBef>
              <a:buNone/>
            </a:pPr>
            <a:endParaRPr sz="2400">
              <a:solidFill>
                <a:srgbClr val="323F4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1" name="Shape 101"/>
          <p:cNvGrpSpPr/>
          <p:nvPr/>
        </p:nvGrpSpPr>
        <p:grpSpPr>
          <a:xfrm>
            <a:off x="4977120" y="207497"/>
            <a:ext cx="6443002" cy="6443002"/>
            <a:chOff x="2236763" y="0"/>
            <a:chExt cx="6443002" cy="6443002"/>
          </a:xfrm>
        </p:grpSpPr>
        <p:sp>
          <p:nvSpPr>
            <p:cNvPr id="102" name="Shape 102"/>
            <p:cNvSpPr/>
            <p:nvPr/>
          </p:nvSpPr>
          <p:spPr>
            <a:xfrm>
              <a:off x="2236763" y="0"/>
              <a:ext cx="6443002" cy="6443002"/>
            </a:xfrm>
            <a:prstGeom prst="ellipse">
              <a:avLst/>
            </a:prstGeom>
            <a:solidFill>
              <a:srgbClr val="4372C3"/>
            </a:solidFill>
            <a:ln>
              <a:noFill/>
            </a:ln>
          </p:spPr>
          <p:txBody>
            <a:bodyPr lIns="91425" tIns="91425" rIns="91425" bIns="91425" anchor="ctr" anchorCtr="0">
              <a:noAutofit/>
            </a:bodyPr>
            <a:lstStyle/>
            <a:p>
              <a:pPr lvl="0">
                <a:spcBef>
                  <a:spcPts val="0"/>
                </a:spcBef>
                <a:buNone/>
              </a:pPr>
              <a:endParaRPr/>
            </a:p>
          </p:txBody>
        </p:sp>
        <p:sp>
          <p:nvSpPr>
            <p:cNvPr id="103" name="Shape 103"/>
            <p:cNvSpPr txBox="1"/>
            <p:nvPr/>
          </p:nvSpPr>
          <p:spPr>
            <a:xfrm>
              <a:off x="4557532" y="322150"/>
              <a:ext cx="1801462" cy="966449"/>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s-MX" sz="1500">
                  <a:solidFill>
                    <a:schemeClr val="lt1"/>
                  </a:solidFill>
                  <a:latin typeface="Calibri"/>
                  <a:ea typeface="Calibri"/>
                  <a:cs typeface="Calibri"/>
                  <a:sym typeface="Calibri"/>
                </a:rPr>
                <a:t>Innovación</a:t>
              </a:r>
            </a:p>
          </p:txBody>
        </p:sp>
      </p:grpSp>
      <p:grpSp>
        <p:nvGrpSpPr>
          <p:cNvPr id="104" name="Shape 104"/>
          <p:cNvGrpSpPr/>
          <p:nvPr/>
        </p:nvGrpSpPr>
        <p:grpSpPr>
          <a:xfrm>
            <a:off x="5621419" y="1379723"/>
            <a:ext cx="5154402" cy="5154402"/>
            <a:chOff x="2881063" y="1288600"/>
            <a:chExt cx="5154402" cy="5154402"/>
          </a:xfrm>
        </p:grpSpPr>
        <p:sp>
          <p:nvSpPr>
            <p:cNvPr id="105" name="Shape 105"/>
            <p:cNvSpPr/>
            <p:nvPr/>
          </p:nvSpPr>
          <p:spPr>
            <a:xfrm>
              <a:off x="2881063" y="1288600"/>
              <a:ext cx="5154402" cy="5154402"/>
            </a:xfrm>
            <a:prstGeom prst="ellipse">
              <a:avLst/>
            </a:prstGeom>
            <a:solidFill>
              <a:srgbClr val="43BCB8"/>
            </a:solidFill>
            <a:ln>
              <a:noFill/>
            </a:ln>
          </p:spPr>
          <p:txBody>
            <a:bodyPr lIns="91425" tIns="91425" rIns="91425" bIns="91425" anchor="ctr" anchorCtr="0">
              <a:noAutofit/>
            </a:bodyPr>
            <a:lstStyle/>
            <a:p>
              <a:pPr lvl="0">
                <a:spcBef>
                  <a:spcPts val="0"/>
                </a:spcBef>
                <a:buNone/>
              </a:pPr>
              <a:endParaRPr/>
            </a:p>
          </p:txBody>
        </p:sp>
        <p:sp>
          <p:nvSpPr>
            <p:cNvPr id="106" name="Shape 106"/>
            <p:cNvSpPr txBox="1"/>
            <p:nvPr/>
          </p:nvSpPr>
          <p:spPr>
            <a:xfrm>
              <a:off x="4557532" y="1597863"/>
              <a:ext cx="1801462" cy="927792"/>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s-MX" sz="1500">
                  <a:solidFill>
                    <a:schemeClr val="lt1"/>
                  </a:solidFill>
                  <a:latin typeface="Calibri"/>
                  <a:ea typeface="Calibri"/>
                  <a:cs typeface="Calibri"/>
                  <a:sym typeface="Calibri"/>
                </a:rPr>
                <a:t>Rendición de cuentas</a:t>
              </a:r>
            </a:p>
          </p:txBody>
        </p:sp>
      </p:grpSp>
      <p:grpSp>
        <p:nvGrpSpPr>
          <p:cNvPr id="107" name="Shape 107"/>
          <p:cNvGrpSpPr/>
          <p:nvPr/>
        </p:nvGrpSpPr>
        <p:grpSpPr>
          <a:xfrm>
            <a:off x="6265717" y="2457349"/>
            <a:ext cx="3865800" cy="3865800"/>
            <a:chOff x="3525362" y="2577200"/>
            <a:chExt cx="3865800" cy="3865800"/>
          </a:xfrm>
        </p:grpSpPr>
        <p:sp>
          <p:nvSpPr>
            <p:cNvPr id="108" name="Shape 108"/>
            <p:cNvSpPr/>
            <p:nvPr/>
          </p:nvSpPr>
          <p:spPr>
            <a:xfrm>
              <a:off x="3525362" y="2577200"/>
              <a:ext cx="3865800" cy="3865800"/>
            </a:xfrm>
            <a:prstGeom prst="ellipse">
              <a:avLst/>
            </a:prstGeom>
            <a:solidFill>
              <a:srgbClr val="45B363"/>
            </a:solidFill>
            <a:ln>
              <a:noFill/>
            </a:ln>
          </p:spPr>
          <p:txBody>
            <a:bodyPr lIns="91425" tIns="91425" rIns="91425" bIns="91425" anchor="ctr" anchorCtr="0">
              <a:noAutofit/>
            </a:bodyPr>
            <a:lstStyle/>
            <a:p>
              <a:pPr lvl="0">
                <a:spcBef>
                  <a:spcPts val="0"/>
                </a:spcBef>
                <a:buNone/>
              </a:pPr>
              <a:endParaRPr/>
            </a:p>
          </p:txBody>
        </p:sp>
        <p:sp>
          <p:nvSpPr>
            <p:cNvPr id="109" name="Shape 109"/>
            <p:cNvSpPr txBox="1"/>
            <p:nvPr/>
          </p:nvSpPr>
          <p:spPr>
            <a:xfrm>
              <a:off x="4557532" y="2867135"/>
              <a:ext cx="1801462" cy="869804"/>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s-MX" sz="1500">
                  <a:solidFill>
                    <a:schemeClr val="lt1"/>
                  </a:solidFill>
                  <a:latin typeface="Calibri"/>
                  <a:ea typeface="Calibri"/>
                  <a:cs typeface="Calibri"/>
                  <a:sym typeface="Calibri"/>
                </a:rPr>
                <a:t>Transparencia y Acceso a la Información</a:t>
              </a:r>
            </a:p>
          </p:txBody>
        </p:sp>
      </p:grpSp>
      <p:grpSp>
        <p:nvGrpSpPr>
          <p:cNvPr id="110" name="Shape 110"/>
          <p:cNvGrpSpPr/>
          <p:nvPr/>
        </p:nvGrpSpPr>
        <p:grpSpPr>
          <a:xfrm>
            <a:off x="6910016" y="3637696"/>
            <a:ext cx="2577201" cy="2577201"/>
            <a:chOff x="4169662" y="3865801"/>
            <a:chExt cx="2577201" cy="2577201"/>
          </a:xfrm>
        </p:grpSpPr>
        <p:sp>
          <p:nvSpPr>
            <p:cNvPr id="111" name="Shape 111"/>
            <p:cNvSpPr/>
            <p:nvPr/>
          </p:nvSpPr>
          <p:spPr>
            <a:xfrm>
              <a:off x="4169662" y="3865801"/>
              <a:ext cx="2577201" cy="2577201"/>
            </a:xfrm>
            <a:prstGeom prst="ellipse">
              <a:avLst/>
            </a:prstGeom>
            <a:solidFill>
              <a:srgbClr val="6FAA47"/>
            </a:solidFill>
            <a:ln>
              <a:noFill/>
            </a:ln>
          </p:spPr>
          <p:txBody>
            <a:bodyPr lIns="91425" tIns="91425" rIns="91425" bIns="91425" anchor="ctr" anchorCtr="0">
              <a:noAutofit/>
            </a:bodyPr>
            <a:lstStyle/>
            <a:p>
              <a:pPr lvl="0">
                <a:spcBef>
                  <a:spcPts val="0"/>
                </a:spcBef>
                <a:buNone/>
              </a:pPr>
              <a:endParaRPr/>
            </a:p>
          </p:txBody>
        </p:sp>
        <p:sp>
          <p:nvSpPr>
            <p:cNvPr id="112" name="Shape 112"/>
            <p:cNvSpPr txBox="1"/>
            <p:nvPr/>
          </p:nvSpPr>
          <p:spPr>
            <a:xfrm>
              <a:off x="4547085" y="4510101"/>
              <a:ext cx="1822355" cy="1288599"/>
            </a:xfrm>
            <a:prstGeom prst="rect">
              <a:avLst/>
            </a:prstGeom>
            <a:noFill/>
            <a:ln>
              <a:noFill/>
            </a:ln>
          </p:spPr>
          <p:txBody>
            <a:bodyPr lIns="142225" tIns="142225" rIns="142225" bIns="142225"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s-MX" sz="2000">
                  <a:solidFill>
                    <a:schemeClr val="lt1"/>
                  </a:solidFill>
                  <a:latin typeface="Calibri"/>
                  <a:ea typeface="Calibri"/>
                  <a:cs typeface="Calibri"/>
                  <a:sym typeface="Calibri"/>
                </a:rPr>
                <a:t>Participación Ciudadana</a:t>
              </a:r>
            </a:p>
          </p:txBody>
        </p:sp>
      </p:grpSp>
      <p:sp>
        <p:nvSpPr>
          <p:cNvPr id="113" name="Shape 113"/>
          <p:cNvSpPr txBox="1"/>
          <p:nvPr/>
        </p:nvSpPr>
        <p:spPr>
          <a:xfrm>
            <a:off x="626950" y="1745728"/>
            <a:ext cx="3525300" cy="2471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4800">
                <a:solidFill>
                  <a:srgbClr val="EFEFEF"/>
                </a:solidFill>
              </a:rPr>
              <a:t>Pilares del </a:t>
            </a:r>
          </a:p>
          <a:p>
            <a:pPr marL="0" marR="0" lvl="0" indent="0" algn="ctr" rtl="0">
              <a:spcBef>
                <a:spcPts val="0"/>
              </a:spcBef>
              <a:buSzPct val="25000"/>
              <a:buNone/>
            </a:pPr>
            <a:r>
              <a:rPr lang="es-MX" sz="4800">
                <a:solidFill>
                  <a:srgbClr val="EFEFEF"/>
                </a:solidFill>
              </a:rPr>
              <a:t>Gobierno</a:t>
            </a:r>
          </a:p>
          <a:p>
            <a:pPr marL="0" marR="0" lvl="0" indent="0" algn="ctr" rtl="0">
              <a:spcBef>
                <a:spcPts val="0"/>
              </a:spcBef>
              <a:buSzPct val="25000"/>
              <a:buNone/>
            </a:pPr>
            <a:r>
              <a:rPr lang="es-MX" sz="4800">
                <a:solidFill>
                  <a:srgbClr val="EFEFEF"/>
                </a:solidFill>
              </a:rPr>
              <a:t>Abierto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332000" y="15992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0FFFF"/>
              </a:buClr>
              <a:buSzPct val="25000"/>
              <a:buFont typeface="Overlock"/>
              <a:buNone/>
            </a:pPr>
            <a:r>
              <a:rPr lang="es-MX" sz="2800">
                <a:solidFill>
                  <a:srgbClr val="00FFFF"/>
                </a:solidFill>
                <a:latin typeface="Arial"/>
                <a:ea typeface="Arial"/>
                <a:cs typeface="Arial"/>
                <a:sym typeface="Arial"/>
              </a:rPr>
              <a:t>Ley de Transparencia del Estado de Tlaxcala</a:t>
            </a:r>
          </a:p>
        </p:txBody>
      </p:sp>
      <p:sp>
        <p:nvSpPr>
          <p:cNvPr id="471" name="Shape 471"/>
          <p:cNvSpPr txBox="1"/>
          <p:nvPr/>
        </p:nvSpPr>
        <p:spPr>
          <a:xfrm>
            <a:off x="220000" y="1566100"/>
            <a:ext cx="11388600" cy="4299900"/>
          </a:xfrm>
          <a:prstGeom prst="rect">
            <a:avLst/>
          </a:prstGeom>
          <a:noFill/>
          <a:ln>
            <a:noFill/>
          </a:ln>
        </p:spPr>
        <p:txBody>
          <a:bodyPr lIns="91425" tIns="91425" rIns="91425" bIns="91425" anchor="t" anchorCtr="0">
            <a:noAutofit/>
          </a:bodyPr>
          <a:lstStyle/>
          <a:p>
            <a:pPr lvl="0" algn="just" rtl="0">
              <a:spcBef>
                <a:spcPts val="0"/>
              </a:spcBef>
              <a:buNone/>
            </a:pPr>
            <a:r>
              <a:rPr lang="es-MX" sz="2600">
                <a:solidFill>
                  <a:srgbClr val="D8D8D8"/>
                </a:solidFill>
              </a:rPr>
              <a:t>Artículo 36. El Instituto tendrá, en el ámbito de su competencia, las atribuciones siguientes: </a:t>
            </a:r>
          </a:p>
          <a:p>
            <a:pPr lvl="0" algn="just" rtl="0">
              <a:spcBef>
                <a:spcPts val="0"/>
              </a:spcBef>
              <a:buNone/>
            </a:pPr>
            <a:endParaRPr sz="2600">
              <a:solidFill>
                <a:srgbClr val="D8D8D8"/>
              </a:solidFill>
            </a:endParaRPr>
          </a:p>
          <a:p>
            <a:pPr lvl="0" algn="just" rtl="0">
              <a:spcBef>
                <a:spcPts val="0"/>
              </a:spcBef>
              <a:buNone/>
            </a:pPr>
            <a:r>
              <a:rPr lang="es-MX" sz="2600">
                <a:solidFill>
                  <a:srgbClr val="D8D8D8"/>
                </a:solidFill>
              </a:rPr>
              <a:t>XX. Fomentar los principios de </a:t>
            </a:r>
            <a:r>
              <a:rPr lang="es-MX" sz="2600" b="1">
                <a:solidFill>
                  <a:srgbClr val="FFFF00"/>
                </a:solidFill>
              </a:rPr>
              <a:t>gobierno abierto</a:t>
            </a:r>
            <a:r>
              <a:rPr lang="es-MX" sz="2600">
                <a:solidFill>
                  <a:srgbClr val="D8D8D8"/>
                </a:solidFill>
              </a:rPr>
              <a:t>, la rendición de cuentas, la participación ciudadana, la accesibilidad y la innovación tecnológica. </a:t>
            </a:r>
          </a:p>
          <a:p>
            <a:pPr lvl="0" algn="just" rtl="0">
              <a:spcBef>
                <a:spcPts val="0"/>
              </a:spcBef>
              <a:buNone/>
            </a:pPr>
            <a:endParaRPr sz="2600">
              <a:solidFill>
                <a:srgbClr val="D8D8D8"/>
              </a:solidFill>
            </a:endParaRPr>
          </a:p>
          <a:p>
            <a:pPr lvl="0" algn="just" rtl="0">
              <a:spcBef>
                <a:spcPts val="0"/>
              </a:spcBef>
              <a:buNone/>
            </a:pPr>
            <a:r>
              <a:rPr lang="es-MX" sz="2600">
                <a:solidFill>
                  <a:srgbClr val="D8D8D8"/>
                </a:solidFill>
              </a:rPr>
              <a:t>Capítulo III </a:t>
            </a:r>
            <a:r>
              <a:rPr lang="es-MX" sz="2600" b="1">
                <a:solidFill>
                  <a:srgbClr val="FFFF00"/>
                </a:solidFill>
              </a:rPr>
              <a:t>Del Gobierno Abierto.</a:t>
            </a:r>
            <a:r>
              <a:rPr lang="es-MX" sz="2600">
                <a:solidFill>
                  <a:srgbClr val="D8D8D8"/>
                </a:solidFill>
              </a:rPr>
              <a:t> </a:t>
            </a:r>
          </a:p>
          <a:p>
            <a:pPr lvl="0" algn="just" rtl="0">
              <a:spcBef>
                <a:spcPts val="0"/>
              </a:spcBef>
              <a:buNone/>
            </a:pPr>
            <a:endParaRPr sz="2600">
              <a:solidFill>
                <a:srgbClr val="D8D8D8"/>
              </a:solidFill>
            </a:endParaRPr>
          </a:p>
          <a:p>
            <a:pPr lvl="0" algn="just" rtl="0">
              <a:spcBef>
                <a:spcPts val="0"/>
              </a:spcBef>
              <a:buNone/>
            </a:pPr>
            <a:r>
              <a:rPr lang="es-MX" sz="2600">
                <a:solidFill>
                  <a:srgbClr val="D8D8D8"/>
                </a:solidFill>
              </a:rPr>
              <a:t>Artículo 52. El instituto coadyuvará con los sujetos obligados y representantes de la sociedad civil en la implementación de políticas y mecanismos de apertura gubernamental.</a:t>
            </a:r>
          </a:p>
          <a:p>
            <a:pPr lvl="0" algn="just" rtl="0">
              <a:spcBef>
                <a:spcPts val="0"/>
              </a:spcBef>
              <a:buNone/>
            </a:pPr>
            <a:endParaRPr sz="1800">
              <a:solidFill>
                <a:srgbClr val="D8D8D8"/>
              </a:solidFill>
            </a:endParaRPr>
          </a:p>
          <a:p>
            <a:pPr lvl="0" rtl="0">
              <a:lnSpc>
                <a:spcPct val="115000"/>
              </a:lnSpc>
              <a:spcBef>
                <a:spcPts val="0"/>
              </a:spcBef>
              <a:buClr>
                <a:schemeClr val="dk1"/>
              </a:buClr>
              <a:buSzPct val="100000"/>
              <a:buFont typeface="Arial"/>
              <a:buNone/>
            </a:pPr>
            <a:r>
              <a:rPr lang="es-MX" sz="1100">
                <a:solidFill>
                  <a:schemeClr val="dk1"/>
                </a:solidFill>
                <a:highlight>
                  <a:srgbClr val="FFFFFF"/>
                </a:highlight>
              </a:rPr>
              <a:t> </a:t>
            </a:r>
          </a:p>
          <a:p>
            <a:pPr lvl="0" algn="just" rtl="0">
              <a:spcBef>
                <a:spcPts val="0"/>
              </a:spcBef>
              <a:buClr>
                <a:schemeClr val="dk1"/>
              </a:buClr>
              <a:buFont typeface="Arial"/>
              <a:buNone/>
            </a:pPr>
            <a:endParaRPr sz="2600">
              <a:solidFill>
                <a:srgbClr val="D8D8D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500714" y="374169"/>
            <a:ext cx="93480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Participación Ciudadana:</a:t>
            </a:r>
          </a:p>
        </p:txBody>
      </p:sp>
      <p:sp>
        <p:nvSpPr>
          <p:cNvPr id="119" name="Shape 119"/>
          <p:cNvSpPr txBox="1"/>
          <p:nvPr/>
        </p:nvSpPr>
        <p:spPr>
          <a:xfrm>
            <a:off x="500725" y="1454475"/>
            <a:ext cx="11221500" cy="51678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3000">
                <a:solidFill>
                  <a:srgbClr val="D8D8D8"/>
                </a:solidFill>
              </a:rPr>
              <a:t>Instrumentos, prácticas y dinámicas mediante las cuales las demandas y las necesidades de la ciudadanía y de los grupos sociales pueden ser incorporadas en los </a:t>
            </a:r>
            <a:r>
              <a:rPr lang="es-MX" sz="3000">
                <a:solidFill>
                  <a:srgbClr val="FFFF00"/>
                </a:solidFill>
              </a:rPr>
              <a:t>procesos de diseño, decisión, implementación y evaluación de las políticas públicas</a:t>
            </a:r>
            <a:r>
              <a:rPr lang="es-MX" sz="3000">
                <a:solidFill>
                  <a:srgbClr val="D8D8D8"/>
                </a:solidFill>
              </a:rPr>
              <a:t>.</a:t>
            </a:r>
          </a:p>
          <a:p>
            <a:pPr marL="0" marR="0" lvl="0" indent="0" algn="just" rtl="0">
              <a:spcBef>
                <a:spcPts val="0"/>
              </a:spcBef>
              <a:buNone/>
            </a:pPr>
            <a:endParaRPr sz="3000">
              <a:solidFill>
                <a:srgbClr val="D8D8D8"/>
              </a:solidFill>
            </a:endParaRPr>
          </a:p>
          <a:p>
            <a:pPr marL="0" marR="0" lvl="0" indent="0" algn="just" rtl="0">
              <a:spcBef>
                <a:spcPts val="0"/>
              </a:spcBef>
              <a:buSzPct val="25000"/>
              <a:buNone/>
            </a:pPr>
            <a:r>
              <a:rPr lang="es-MX" sz="3000">
                <a:solidFill>
                  <a:srgbClr val="D8D8D8"/>
                </a:solidFill>
              </a:rPr>
              <a:t>La participación ciudadana se caracteriza por la </a:t>
            </a:r>
            <a:r>
              <a:rPr lang="es-MX" sz="3000">
                <a:solidFill>
                  <a:srgbClr val="FFFF00"/>
                </a:solidFill>
              </a:rPr>
              <a:t>construcción de espacios de interlocución</a:t>
            </a:r>
            <a:r>
              <a:rPr lang="es-MX" sz="3000">
                <a:solidFill>
                  <a:srgbClr val="D8D8D8"/>
                </a:solidFill>
              </a:rPr>
              <a:t> lo que -con diversos grados de profundidad- pueden incrementar la capacidad de incidencia social en la adopción de decisiones colectivas en contextos democráticos.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535639" y="301357"/>
            <a:ext cx="93480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Transparencia y Acceso a la Información:</a:t>
            </a:r>
          </a:p>
        </p:txBody>
      </p:sp>
      <p:sp>
        <p:nvSpPr>
          <p:cNvPr id="125" name="Shape 125"/>
          <p:cNvSpPr txBox="1"/>
          <p:nvPr/>
        </p:nvSpPr>
        <p:spPr>
          <a:xfrm>
            <a:off x="469250" y="1061250"/>
            <a:ext cx="11402100" cy="52848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3000">
                <a:solidFill>
                  <a:srgbClr val="FFFF00"/>
                </a:solidFill>
              </a:rPr>
              <a:t>Instrumentos normativos y prácticas de gestión</a:t>
            </a:r>
            <a:r>
              <a:rPr lang="es-MX" sz="3000">
                <a:solidFill>
                  <a:srgbClr val="D8D8D8"/>
                </a:solidFill>
              </a:rPr>
              <a:t> orientados a asegurar la </a:t>
            </a:r>
            <a:r>
              <a:rPr lang="es-MX" sz="3000">
                <a:solidFill>
                  <a:srgbClr val="FFFF00"/>
                </a:solidFill>
              </a:rPr>
              <a:t>apertura de procesos y la disponibilidad de la información</a:t>
            </a:r>
            <a:r>
              <a:rPr lang="es-MX" sz="3000">
                <a:solidFill>
                  <a:srgbClr val="D8D8D8"/>
                </a:solidFill>
              </a:rPr>
              <a:t> custodiada por las organizaciones gubernamentales.</a:t>
            </a:r>
          </a:p>
          <a:p>
            <a:pPr marL="0" marR="0" lvl="0" indent="0" algn="just" rtl="0">
              <a:spcBef>
                <a:spcPts val="0"/>
              </a:spcBef>
              <a:buNone/>
            </a:pPr>
            <a:endParaRPr sz="3000">
              <a:solidFill>
                <a:srgbClr val="D8D8D8"/>
              </a:solidFill>
            </a:endParaRPr>
          </a:p>
          <a:p>
            <a:pPr marL="0" marR="0" lvl="0" indent="0" algn="just" rtl="0">
              <a:spcBef>
                <a:spcPts val="0"/>
              </a:spcBef>
              <a:buSzPct val="25000"/>
              <a:buNone/>
            </a:pPr>
            <a:r>
              <a:rPr lang="es-MX" sz="3000">
                <a:solidFill>
                  <a:srgbClr val="D8D8D8"/>
                </a:solidFill>
              </a:rPr>
              <a:t>La transparencia es un componente esencial del gobierno abierto ya que, a través de ella, se eliminan obstáculos y costos de información par que los ciudadanos accedan a información que les permita generar conocimiento público e incidir en las actividades y las decisiones gubernamentales.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491639" y="279282"/>
            <a:ext cx="93480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Rendición de Cuentas</a:t>
            </a:r>
          </a:p>
        </p:txBody>
      </p:sp>
      <p:sp>
        <p:nvSpPr>
          <p:cNvPr id="131" name="Shape 131"/>
          <p:cNvSpPr txBox="1"/>
          <p:nvPr/>
        </p:nvSpPr>
        <p:spPr>
          <a:xfrm>
            <a:off x="363850" y="1016950"/>
            <a:ext cx="11250300" cy="52179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2800">
                <a:solidFill>
                  <a:srgbClr val="D8D8D8"/>
                </a:solidFill>
              </a:rPr>
              <a:t>Procesos y actividades de control, seguimiento, vigilancia que permiten a los ciudadanos </a:t>
            </a:r>
            <a:r>
              <a:rPr lang="es-MX" sz="2800">
                <a:solidFill>
                  <a:srgbClr val="FFFF00"/>
                </a:solidFill>
              </a:rPr>
              <a:t>monitorear, evaluar, y exigir </a:t>
            </a:r>
            <a:r>
              <a:rPr lang="es-MX" sz="2800">
                <a:solidFill>
                  <a:srgbClr val="D8D8D8"/>
                </a:solidFill>
              </a:rPr>
              <a:t>cuentas a autoridades y funcionarios gubernamentales.</a:t>
            </a:r>
          </a:p>
          <a:p>
            <a:pPr marL="0" marR="0" lvl="0" indent="0" algn="just" rtl="0">
              <a:spcBef>
                <a:spcPts val="0"/>
              </a:spcBef>
              <a:buNone/>
            </a:pPr>
            <a:endParaRPr sz="2800">
              <a:solidFill>
                <a:srgbClr val="D8D8D8"/>
              </a:solidFill>
            </a:endParaRPr>
          </a:p>
          <a:p>
            <a:pPr marL="0" marR="0" lvl="0" indent="0" algn="just" rtl="0">
              <a:spcBef>
                <a:spcPts val="0"/>
              </a:spcBef>
              <a:buSzPct val="25000"/>
              <a:buNone/>
            </a:pPr>
            <a:r>
              <a:rPr lang="es-MX" sz="2800">
                <a:solidFill>
                  <a:srgbClr val="D8D8D8"/>
                </a:solidFill>
              </a:rPr>
              <a:t>El control y la vigilancia del gobierno por parte de la ciudadanía puede llevarse a cabo a través de tres modalidades esenciales:</a:t>
            </a:r>
          </a:p>
          <a:p>
            <a:pPr marL="0" marR="0" lvl="0" indent="0" algn="just" rtl="0">
              <a:spcBef>
                <a:spcPts val="0"/>
              </a:spcBef>
              <a:buNone/>
            </a:pPr>
            <a:endParaRPr sz="2800">
              <a:solidFill>
                <a:srgbClr val="D8D8D8"/>
              </a:solidFill>
              <a:latin typeface="Overlock"/>
              <a:ea typeface="Overlock"/>
              <a:cs typeface="Overlock"/>
              <a:sym typeface="Overlock"/>
            </a:endParaRPr>
          </a:p>
          <a:p>
            <a:pPr marL="285750" marR="0" lvl="0" indent="-349250" algn="just" rtl="0">
              <a:spcBef>
                <a:spcPts val="0"/>
              </a:spcBef>
              <a:buClr>
                <a:srgbClr val="D8D8D8"/>
              </a:buClr>
              <a:buSzPct val="100000"/>
              <a:buFont typeface="Arial"/>
              <a:buChar char="-"/>
            </a:pPr>
            <a:r>
              <a:rPr lang="es-MX" sz="2800">
                <a:solidFill>
                  <a:srgbClr val="D8D8D8"/>
                </a:solidFill>
              </a:rPr>
              <a:t>A través del voto (rendición de cuentas vertical), de instancias de control y vigilancias especializadas con capacidades de verificación y sanción (rendición de cuentas horizontal)</a:t>
            </a:r>
          </a:p>
          <a:p>
            <a:pPr marL="285750" marR="0" lvl="0" indent="-349250" algn="just" rtl="0">
              <a:spcBef>
                <a:spcPts val="0"/>
              </a:spcBef>
              <a:buClr>
                <a:srgbClr val="D8D8D8"/>
              </a:buClr>
              <a:buSzPct val="100000"/>
              <a:buFont typeface="Arial"/>
              <a:buChar char="-"/>
            </a:pPr>
            <a:r>
              <a:rPr lang="es-MX" sz="2800">
                <a:solidFill>
                  <a:srgbClr val="D8D8D8"/>
                </a:solidFill>
              </a:rPr>
              <a:t>El involucramiento directo de la ciudadanía en actividades de control administrativo (rendición de cuentas diagonal)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711764" y="173632"/>
            <a:ext cx="93480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3200">
                <a:solidFill>
                  <a:srgbClr val="00FFFF"/>
                </a:solidFill>
              </a:rPr>
              <a:t>Innovación:</a:t>
            </a:r>
          </a:p>
        </p:txBody>
      </p:sp>
      <p:sp>
        <p:nvSpPr>
          <p:cNvPr id="137" name="Shape 137"/>
          <p:cNvSpPr txBox="1"/>
          <p:nvPr/>
        </p:nvSpPr>
        <p:spPr>
          <a:xfrm>
            <a:off x="593175" y="976300"/>
            <a:ext cx="11197200" cy="53943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MX" sz="3500">
                <a:solidFill>
                  <a:srgbClr val="D8D8D8"/>
                </a:solidFill>
              </a:rPr>
              <a:t>Modelo de gestión </a:t>
            </a:r>
            <a:r>
              <a:rPr lang="es-MX" sz="3500">
                <a:solidFill>
                  <a:srgbClr val="FFFF00"/>
                </a:solidFill>
              </a:rPr>
              <a:t>orientado a atender y solucionar problemas públicos</a:t>
            </a:r>
            <a:r>
              <a:rPr lang="es-MX" sz="3500">
                <a:solidFill>
                  <a:srgbClr val="D8D8D8"/>
                </a:solidFill>
              </a:rPr>
              <a:t>, a través de instrumentos, herramientas y tecnologías diferentes a las tradicionalmente utilizadas. Se consideran como elementos básicos de la innovación:</a:t>
            </a:r>
          </a:p>
          <a:p>
            <a:pPr marL="0" marR="0" lvl="0" indent="0" algn="just" rtl="0">
              <a:spcBef>
                <a:spcPts val="0"/>
              </a:spcBef>
              <a:buNone/>
            </a:pPr>
            <a:endParaRPr sz="3500">
              <a:solidFill>
                <a:srgbClr val="D8D8D8"/>
              </a:solidFill>
            </a:endParaRPr>
          </a:p>
          <a:p>
            <a:pPr marL="0" marR="0" lvl="0" indent="0" algn="just" rtl="0">
              <a:spcBef>
                <a:spcPts val="0"/>
              </a:spcBef>
              <a:buSzPct val="25000"/>
              <a:buNone/>
            </a:pPr>
            <a:r>
              <a:rPr lang="es-MX" sz="3500">
                <a:solidFill>
                  <a:srgbClr val="D8D8D8"/>
                </a:solidFill>
              </a:rPr>
              <a:t>- La creatividad, la mejora continua de la gestión, la sostenibilidad y la participación de los ciudadanos (rendición de cuentas diagonal)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204250" y="2218050"/>
            <a:ext cx="11690400" cy="24219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s-MX" sz="4800">
                <a:solidFill>
                  <a:srgbClr val="D8D8D8"/>
                </a:solidFill>
              </a:rPr>
              <a:t>El Gobierno Abierto pretende ofrecer soluciones a problemas crónicos de las sociedades globales </a:t>
            </a:r>
          </a:p>
          <a:p>
            <a:pPr lvl="0">
              <a:spcBef>
                <a:spcPts val="0"/>
              </a:spcBef>
              <a:buNone/>
            </a:pPr>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2370</Words>
  <Application>Microsoft Office PowerPoint</Application>
  <PresentationFormat>Personalizado</PresentationFormat>
  <Paragraphs>320</Paragraphs>
  <Slides>40</Slides>
  <Notes>40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Courier New</vt:lpstr>
      <vt:lpstr>Overlock</vt:lpstr>
      <vt:lpstr>Calibri</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Ley de Transparencia del Estado de Tlaxcala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Estados AGA</dc:creator>
  <cp:lastModifiedBy>UNI-ENLACE-LAP</cp:lastModifiedBy>
  <cp:revision>1</cp:revision>
  <dcterms:modified xsi:type="dcterms:W3CDTF">2016-12-01T17:04:22Z</dcterms:modified>
</cp:coreProperties>
</file>