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AC2E"/>
    <a:srgbClr val="2D29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92CAA-2797-45FF-99F0-FEDB6F13AE0D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5E97B-0CB7-451C-966D-A9B85D14263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8318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57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251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52857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15644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018338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101953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313567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822517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686336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075931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82890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506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717134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60221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88415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505617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582329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34697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971373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3185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608631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411495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E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hay detrás de la crisis de representación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s-E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(Falta de) elementos de democracia sustantiva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107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134260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945951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8012829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E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participación es inevitable; la inclusión de grupos externos a los que tradicionalmente se encargan de la toma de decisiones sobre los asuntos públicos. 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596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409" cy="360044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PARLAMENTO ABIERTO es un medio</a:t>
            </a: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805" cy="4587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90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85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409" cy="360044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805" cy="4587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83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040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92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17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54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4256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1776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7346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iapositiva de título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964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2648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3286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6913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5538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9154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4269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640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3334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BFDD-C289-4A16-A71D-8EA6C4DAF1FE}" type="datetimeFigureOut">
              <a:rPr lang="es-MX" smtClean="0"/>
              <a:pPr/>
              <a:t>01/12/2016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29DB8-15D6-409D-92B2-B3C42A1C6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9516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514350"/>
            <a:ext cx="5715690" cy="23336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9398" y="3965330"/>
            <a:ext cx="11342077" cy="17584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876300" y="4415135"/>
            <a:ext cx="10925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Parlamento Abierto:  </a:t>
            </a:r>
            <a:r>
              <a:rPr lang="es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¿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p</a:t>
            </a:r>
            <a:r>
              <a:rPr lang="es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ara qué queremos abrir el Congreso?</a:t>
            </a:r>
            <a:endParaRPr lang="es-MX" sz="32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63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600" y="0"/>
            <a:ext cx="99230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10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xmlns="" val="1504106704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67154" y="404446"/>
            <a:ext cx="10541977" cy="23724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534" y="279568"/>
            <a:ext cx="9232900" cy="24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3400" y="3393667"/>
            <a:ext cx="5638800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11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xmlns="" val="1967709216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565199" y="504401"/>
            <a:ext cx="9527600" cy="98479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s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¿QUÉ ES EL DIAGNÓSTICO DE PARLAMENTO ABIERTO?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265273" y="1729839"/>
            <a:ext cx="11658616" cy="492957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380990" indent="-380990">
              <a:lnSpc>
                <a:spcPct val="90000"/>
              </a:lnSpc>
              <a:buClr>
                <a:schemeClr val="dk1"/>
              </a:buClr>
              <a:buSzPct val="100000"/>
              <a:buFont typeface="Lato"/>
              <a:buChar char="•"/>
            </a:pPr>
            <a:r>
              <a:rPr lang="es" sz="3000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Primer ejercicio de evaluación sobre apertura parlamentaria.</a:t>
            </a:r>
          </a:p>
          <a:p>
            <a:pPr marL="380990" indent="-228594">
              <a:lnSpc>
                <a:spcPct val="90000"/>
              </a:lnSpc>
              <a:buClr>
                <a:schemeClr val="dk1"/>
              </a:buClr>
            </a:pPr>
            <a:endParaRPr sz="3000" b="1" dirty="0">
              <a:solidFill>
                <a:srgbClr val="70AC2E"/>
              </a:solidFill>
              <a:latin typeface="Candara" panose="020E0502030303020204" pitchFamily="34" charset="0"/>
              <a:ea typeface="Lato"/>
              <a:cs typeface="Lato"/>
              <a:sym typeface="Lato"/>
            </a:endParaRPr>
          </a:p>
          <a:p>
            <a:pPr marL="380990" indent="-380990">
              <a:lnSpc>
                <a:spcPct val="90000"/>
              </a:lnSpc>
              <a:buClr>
                <a:schemeClr val="dk1"/>
              </a:buClr>
              <a:buSzPct val="100000"/>
              <a:buFont typeface="Lato"/>
              <a:buChar char="•"/>
            </a:pPr>
            <a:r>
              <a:rPr lang="es" sz="3000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Trabajo coordinado entre organizaciones de la sociedad civil: transparencia, rendición de cuentas, participación ciudadana, uso de tecnologías, monitoreo legislativo, gobierno abierto.</a:t>
            </a:r>
          </a:p>
          <a:p>
            <a:pPr marL="380990" indent="-228594">
              <a:lnSpc>
                <a:spcPct val="90000"/>
              </a:lnSpc>
              <a:buClr>
                <a:schemeClr val="dk1"/>
              </a:buClr>
            </a:pPr>
            <a:endParaRPr sz="3000" b="1" dirty="0">
              <a:solidFill>
                <a:srgbClr val="70AC2E"/>
              </a:solidFill>
              <a:latin typeface="Candara" panose="020E0502030303020204" pitchFamily="34" charset="0"/>
              <a:ea typeface="Lato"/>
              <a:cs typeface="Lato"/>
              <a:sym typeface="Lato"/>
            </a:endParaRPr>
          </a:p>
          <a:p>
            <a:pPr marL="380990" indent="-380990">
              <a:lnSpc>
                <a:spcPct val="90000"/>
              </a:lnSpc>
              <a:buClr>
                <a:schemeClr val="dk1"/>
              </a:buClr>
              <a:buSzPct val="100000"/>
              <a:buFont typeface="Lato"/>
              <a:buChar char="•"/>
            </a:pPr>
            <a:r>
              <a:rPr lang="es" sz="3000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Evaluación, no índice.</a:t>
            </a:r>
          </a:p>
          <a:p>
            <a:pPr marL="380990" indent="-228594">
              <a:lnSpc>
                <a:spcPct val="90000"/>
              </a:lnSpc>
              <a:buClr>
                <a:schemeClr val="dk1"/>
              </a:buClr>
            </a:pPr>
            <a:endParaRPr sz="3000" b="1" dirty="0">
              <a:solidFill>
                <a:srgbClr val="70AC2E"/>
              </a:solidFill>
              <a:latin typeface="Candara" panose="020E0502030303020204" pitchFamily="34" charset="0"/>
              <a:ea typeface="Lato"/>
              <a:cs typeface="Lato"/>
              <a:sym typeface="Lato"/>
            </a:endParaRPr>
          </a:p>
          <a:p>
            <a:pPr marL="380990" indent="-380990">
              <a:lnSpc>
                <a:spcPct val="90000"/>
              </a:lnSpc>
              <a:buClr>
                <a:schemeClr val="dk1"/>
              </a:buClr>
              <a:buSzPct val="100000"/>
              <a:buFont typeface="Lato"/>
              <a:buChar char="•"/>
            </a:pPr>
            <a:r>
              <a:rPr lang="es" sz="3000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Fotografía del estado de la apertura de las instituciones legislativas.</a:t>
            </a:r>
          </a:p>
          <a:p>
            <a:pPr marL="380990" indent="-228594">
              <a:lnSpc>
                <a:spcPct val="90000"/>
              </a:lnSpc>
              <a:buClr>
                <a:schemeClr val="dk1"/>
              </a:buClr>
            </a:pPr>
            <a:endParaRPr sz="3000" b="1" dirty="0">
              <a:solidFill>
                <a:srgbClr val="70AC2E"/>
              </a:solidFill>
              <a:latin typeface="Candara" panose="020E0502030303020204" pitchFamily="34" charset="0"/>
              <a:ea typeface="Lato"/>
              <a:cs typeface="Lato"/>
              <a:sym typeface="Lato"/>
            </a:endParaRPr>
          </a:p>
          <a:p>
            <a:pPr marL="380990" indent="-380990">
              <a:lnSpc>
                <a:spcPct val="90000"/>
              </a:lnSpc>
              <a:buClr>
                <a:schemeClr val="dk1"/>
              </a:buClr>
              <a:buSzPct val="100000"/>
              <a:buFont typeface="Lato"/>
              <a:buChar char="•"/>
            </a:pPr>
            <a:r>
              <a:rPr lang="es" sz="3000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Herramienta para la incidencia.</a:t>
            </a:r>
          </a:p>
          <a:p>
            <a:pPr>
              <a:lnSpc>
                <a:spcPct val="90000"/>
              </a:lnSpc>
            </a:pP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23616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0" y="12524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67" y="324750"/>
            <a:ext cx="525780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3150" y="1885950"/>
            <a:ext cx="8318500" cy="389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4969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1253A0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999" y="1"/>
            <a:ext cx="9843451" cy="548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53474195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1253A0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857250"/>
            <a:ext cx="8763000" cy="433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2508519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59AAE7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234" y="1"/>
            <a:ext cx="9932929" cy="548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6160673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59AAE7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1" y="5"/>
            <a:ext cx="11105695" cy="548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389283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6768A9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603" y="1"/>
            <a:ext cx="9918015" cy="548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4902381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6768A9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1" y="5"/>
            <a:ext cx="11105695" cy="548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6444809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4801" y="1039496"/>
            <a:ext cx="6157545" cy="10287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Shape 59"/>
          <p:cNvSpPr txBox="1"/>
          <p:nvPr/>
        </p:nvSpPr>
        <p:spPr>
          <a:xfrm>
            <a:off x="3037678" y="2839520"/>
            <a:ext cx="8428799" cy="334338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 lIns="121900" tIns="121900" rIns="121900" bIns="121900" anchor="t" anchorCtr="0">
            <a:noAutofit/>
          </a:bodyPr>
          <a:lstStyle/>
          <a:p>
            <a:pPr marL="592664" indent="-457200">
              <a:lnSpc>
                <a:spcPct val="115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" sz="2533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Lato"/>
              </a:rPr>
              <a:t>Es transparente: garantiza el derecho a la información de forma proactiva</a:t>
            </a:r>
          </a:p>
          <a:p>
            <a:pPr marL="592664" indent="-457200">
              <a:lnSpc>
                <a:spcPct val="115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" sz="2533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Lato"/>
              </a:rPr>
              <a:t>Rinde cuentas: explica y justifica acciones y decisiones</a:t>
            </a:r>
          </a:p>
          <a:p>
            <a:pPr marL="592664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s" sz="2533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Lato"/>
              </a:rPr>
              <a:t>Es incluyente y plural</a:t>
            </a:r>
            <a:r>
              <a:rPr lang="es-ES" sz="2533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Lato"/>
              </a:rPr>
              <a:t>:</a:t>
            </a:r>
            <a:r>
              <a:rPr lang="es" sz="2533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Lato"/>
              </a:rPr>
              <a:t> no sólo con los grupos políticos sino, principalmente, con la sociedad</a:t>
            </a:r>
          </a:p>
          <a:p>
            <a:pPr marL="592664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s" sz="2533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Lato"/>
              </a:rPr>
              <a:t>Utiliza estratégicamente las tecnologías de informació</a:t>
            </a:r>
            <a:r>
              <a:rPr lang="es-ES" sz="2533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Lato"/>
              </a:rPr>
              <a:t>n</a:t>
            </a:r>
            <a:endParaRPr sz="2533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  <a:ea typeface="Bell MT" charset="0"/>
              <a:cs typeface="Bell MT" charset="0"/>
              <a:sym typeface="Lato"/>
            </a:endParaRPr>
          </a:p>
          <a:p>
            <a:endParaRPr sz="2533" dirty="0">
              <a:solidFill>
                <a:schemeClr val="accent6">
                  <a:lumMod val="50000"/>
                </a:schemeClr>
              </a:solidFill>
              <a:latin typeface="Bell MT" charset="0"/>
              <a:ea typeface="Bell MT" charset="0"/>
              <a:cs typeface="Bell MT" charset="0"/>
              <a:sym typeface="Lato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7252078" y="244621"/>
            <a:ext cx="5481599" cy="462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s" sz="2400" b="1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IDEA FUNDAMENTAL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" sz="1333"/>
              <a:pPr/>
              <a:t>2</a:t>
            </a:fld>
            <a:endParaRPr lang="es" sz="1333" dirty="0"/>
          </a:p>
        </p:txBody>
      </p:sp>
      <p:sp>
        <p:nvSpPr>
          <p:cNvPr id="58" name="Shape 58"/>
          <p:cNvSpPr txBox="1"/>
          <p:nvPr/>
        </p:nvSpPr>
        <p:spPr>
          <a:xfrm>
            <a:off x="304801" y="1212667"/>
            <a:ext cx="5880799" cy="63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s" sz="2667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Lato"/>
              </a:rPr>
              <a:t>Un parlamento abierto es la institución legislativa que: </a:t>
            </a:r>
            <a:r>
              <a:rPr lang="es" sz="2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7018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0" y="5488483"/>
            <a:ext cx="12192000" cy="1559999"/>
          </a:xfrm>
          <a:prstGeom prst="rect">
            <a:avLst/>
          </a:prstGeom>
          <a:solidFill>
            <a:srgbClr val="7D2375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334" y="408467"/>
            <a:ext cx="8420100" cy="46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32563506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0" y="5501008"/>
            <a:ext cx="12192000" cy="1560019"/>
          </a:xfrm>
          <a:prstGeom prst="rect">
            <a:avLst/>
          </a:prstGeom>
          <a:solidFill>
            <a:srgbClr val="7D2375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200" y="754550"/>
            <a:ext cx="8763000" cy="433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64868118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B9176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050" y="381000"/>
            <a:ext cx="8597900" cy="46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76948300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B9176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406400"/>
            <a:ext cx="8763000" cy="48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993729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B31C3A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482600"/>
            <a:ext cx="8382000" cy="46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55829478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647700"/>
            <a:ext cx="87630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/>
          <p:nvPr/>
        </p:nvSpPr>
        <p:spPr>
          <a:xfrm>
            <a:off x="0" y="5488483"/>
            <a:ext cx="12192000" cy="1559999"/>
          </a:xfrm>
          <a:prstGeom prst="rect">
            <a:avLst/>
          </a:prstGeom>
          <a:solidFill>
            <a:srgbClr val="B31C3A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629425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0" y="5488483"/>
            <a:ext cx="12192000" cy="1559999"/>
          </a:xfrm>
          <a:prstGeom prst="rect">
            <a:avLst/>
          </a:prstGeom>
          <a:solidFill>
            <a:srgbClr val="D38036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783" y="497267"/>
            <a:ext cx="8420100" cy="46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073757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D38036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598617"/>
            <a:ext cx="8763000" cy="433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85534082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EEC211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518467"/>
            <a:ext cx="8382000" cy="46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3701924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EEC211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552450"/>
            <a:ext cx="8763000" cy="433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7481404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8935" y="1670050"/>
            <a:ext cx="74803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97164" y="603565"/>
            <a:ext cx="802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¿POR QUÉ QUEREMOS ABRIR LOS CONGRESOS?</a:t>
            </a:r>
          </a:p>
        </p:txBody>
      </p:sp>
    </p:spTree>
    <p:extLst>
      <p:ext uri="{BB962C8B-B14F-4D97-AF65-F5344CB8AC3E}">
        <p14:creationId xmlns:p14="http://schemas.microsoft.com/office/powerpoint/2010/main" xmlns="" val="1859667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91B64C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482600"/>
            <a:ext cx="8382000" cy="46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40629387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91B64C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495300"/>
            <a:ext cx="8763000" cy="485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3092457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4C974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600" y="482600"/>
            <a:ext cx="8940800" cy="46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3520993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0" y="5488483"/>
            <a:ext cx="12192000" cy="1560019"/>
          </a:xfrm>
          <a:prstGeom prst="rect">
            <a:avLst/>
          </a:prstGeom>
          <a:solidFill>
            <a:srgbClr val="4C974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450" y="533450"/>
            <a:ext cx="8572500" cy="43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567" y="717883"/>
            <a:ext cx="1066800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8446273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881204" y="1719223"/>
            <a:ext cx="9818799" cy="400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endParaRPr sz="2400" dirty="0">
              <a:latin typeface="Bell MT" charset="0"/>
              <a:ea typeface="Bell MT" charset="0"/>
              <a:cs typeface="Bell MT" charset="0"/>
              <a:sym typeface="Roboto"/>
            </a:endParaRPr>
          </a:p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-ES" sz="28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Colaboración entre representantes y sociedad.</a:t>
            </a:r>
            <a:r>
              <a:rPr lang="es" sz="28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 </a:t>
            </a:r>
          </a:p>
          <a:p>
            <a:pPr>
              <a:lnSpc>
                <a:spcPct val="115000"/>
              </a:lnSpc>
            </a:pPr>
            <a:endParaRPr sz="2800" b="1" dirty="0">
              <a:solidFill>
                <a:srgbClr val="70AC2E"/>
              </a:solidFill>
              <a:latin typeface="Candara" panose="020E0502030303020204" pitchFamily="34" charset="0"/>
              <a:ea typeface="Bell MT" charset="0"/>
              <a:cs typeface="Bell MT" charset="0"/>
              <a:sym typeface="Roboto"/>
            </a:endParaRPr>
          </a:p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-ES" sz="28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Revisar el Diagnóstico y otros instrumentos de evaluación</a:t>
            </a:r>
          </a:p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endParaRPr lang="es-ES" sz="2800" b="1" dirty="0">
              <a:solidFill>
                <a:srgbClr val="70AC2E"/>
              </a:solidFill>
              <a:latin typeface="Candara" panose="020E0502030303020204" pitchFamily="34" charset="0"/>
              <a:ea typeface="Bell MT" charset="0"/>
              <a:cs typeface="Bell MT" charset="0"/>
              <a:sym typeface="Roboto"/>
            </a:endParaRPr>
          </a:p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-ES" sz="28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Convocar a especialistas de todos los ámbitos</a:t>
            </a:r>
          </a:p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endParaRPr lang="es-ES" sz="2800" b="1" dirty="0">
              <a:solidFill>
                <a:srgbClr val="70AC2E"/>
              </a:solidFill>
              <a:latin typeface="Candara" panose="020E0502030303020204" pitchFamily="34" charset="0"/>
              <a:ea typeface="Bell MT" charset="0"/>
              <a:cs typeface="Bell MT" charset="0"/>
              <a:sym typeface="Roboto"/>
            </a:endParaRPr>
          </a:p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-ES" sz="28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Identificar prioridades</a:t>
            </a:r>
          </a:p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endParaRPr sz="2800" b="1" dirty="0">
              <a:solidFill>
                <a:srgbClr val="70AC2E"/>
              </a:solidFill>
              <a:latin typeface="Candara" panose="020E0502030303020204" pitchFamily="34" charset="0"/>
              <a:ea typeface="Bell MT" charset="0"/>
              <a:cs typeface="Bell MT" charset="0"/>
              <a:sym typeface="Roboto"/>
            </a:endParaRPr>
          </a:p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-ES" sz="28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Planes de acción</a:t>
            </a:r>
            <a:endParaRPr lang="es" sz="2800" b="1" dirty="0">
              <a:solidFill>
                <a:srgbClr val="70AC2E"/>
              </a:solidFill>
              <a:latin typeface="Candara" panose="020E0502030303020204" pitchFamily="34" charset="0"/>
              <a:ea typeface="Bell MT" charset="0"/>
              <a:cs typeface="Bell MT" charset="0"/>
              <a:sym typeface="Roboto"/>
            </a:endParaRPr>
          </a:p>
          <a:p>
            <a:pPr>
              <a:lnSpc>
                <a:spcPct val="115000"/>
              </a:lnSpc>
            </a:pPr>
            <a:endParaRPr sz="2400" dirty="0">
              <a:latin typeface="Bell MT" charset="0"/>
              <a:ea typeface="Bell MT" charset="0"/>
              <a:cs typeface="Bell MT" charset="0"/>
              <a:sym typeface="Roboto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34</a:t>
            </a:fld>
            <a:endParaRPr lang="es"/>
          </a:p>
        </p:txBody>
      </p:sp>
      <p:sp>
        <p:nvSpPr>
          <p:cNvPr id="3" name="CuadroTexto 2"/>
          <p:cNvSpPr txBox="1"/>
          <p:nvPr/>
        </p:nvSpPr>
        <p:spPr>
          <a:xfrm>
            <a:off x="881204" y="374210"/>
            <a:ext cx="10415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¿QUÉ HACER?</a:t>
            </a:r>
          </a:p>
        </p:txBody>
      </p:sp>
    </p:spTree>
    <p:extLst>
      <p:ext uri="{BB962C8B-B14F-4D97-AF65-F5344CB8AC3E}">
        <p14:creationId xmlns:p14="http://schemas.microsoft.com/office/powerpoint/2010/main" xmlns="" val="1551096578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706583" y="1274617"/>
            <a:ext cx="10764981" cy="4793672"/>
          </a:xfrm>
          <a:prstGeom prst="rect">
            <a:avLst/>
          </a:prstGeom>
          <a:noFill/>
          <a:ln>
            <a:noFill/>
          </a:ln>
        </p:spPr>
        <p:txBody>
          <a:bodyPr vert="horz" lIns="91433" tIns="45700" rIns="91433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067"/>
              </a:spcBef>
              <a:buClr>
                <a:schemeClr val="dk1"/>
              </a:buClr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067"/>
              </a:spcBef>
              <a:buClr>
                <a:schemeClr val="dk1"/>
              </a:buClr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067"/>
              </a:spcBef>
              <a:buClr>
                <a:schemeClr val="dk1"/>
              </a:buClr>
              <a:buSzPct val="25000"/>
            </a:pPr>
            <a:r>
              <a:rPr lang="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1147467" y="534634"/>
            <a:ext cx="7510799" cy="876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s" sz="28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¿Cómo se toman las decisiones que nos afectan a todas y todos?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515733" y="4720333"/>
            <a:ext cx="2268800" cy="26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35</a:t>
            </a:fld>
            <a:endParaRPr lang="es"/>
          </a:p>
        </p:txBody>
      </p:sp>
      <p:sp>
        <p:nvSpPr>
          <p:cNvPr id="5" name="CuadroTexto 4"/>
          <p:cNvSpPr txBox="1"/>
          <p:nvPr/>
        </p:nvSpPr>
        <p:spPr>
          <a:xfrm>
            <a:off x="1280160" y="3069022"/>
            <a:ext cx="16946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Insumos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43115" y="4384274"/>
            <a:ext cx="27529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Demandas y apoyo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344299" y="3076331"/>
            <a:ext cx="16946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Productos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02866" y="2267822"/>
            <a:ext cx="25111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PARLAMENTO</a:t>
            </a:r>
          </a:p>
          <a:p>
            <a:pPr algn="ctr"/>
            <a:r>
              <a:rPr lang="es-ES_tradnl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ABIERTO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1940313" y="3561465"/>
            <a:ext cx="0" cy="822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2984859" y="3069022"/>
            <a:ext cx="191800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10191643" y="3580845"/>
            <a:ext cx="0" cy="776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 flipV="1">
            <a:off x="3196083" y="4876717"/>
            <a:ext cx="54462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7424017" y="3061326"/>
            <a:ext cx="191800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8642329" y="4385502"/>
            <a:ext cx="294956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Decisiones y acciones</a:t>
            </a:r>
          </a:p>
        </p:txBody>
      </p:sp>
    </p:spTree>
    <p:extLst>
      <p:ext uri="{BB962C8B-B14F-4D97-AF65-F5344CB8AC3E}">
        <p14:creationId xmlns:p14="http://schemas.microsoft.com/office/powerpoint/2010/main" xmlns="" val="151330632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78069" y="454182"/>
            <a:ext cx="1150913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3200" b="1">
                <a:solidFill>
                  <a:schemeClr val="accent6"/>
                </a:solidFill>
                <a:latin typeface="Candara" panose="020E0502030303020204" pitchFamily="34" charset="0"/>
                <a:ea typeface="Calibri"/>
                <a:cs typeface="Calibri"/>
              </a:defRPr>
            </a:lvl1pPr>
          </a:lstStyle>
          <a:p>
            <a:endParaRPr dirty="0">
              <a:sym typeface="Roboto"/>
            </a:endParaRPr>
          </a:p>
          <a:p>
            <a:r>
              <a:rPr lang="es" sz="2800" dirty="0">
                <a:solidFill>
                  <a:srgbClr val="70AC2E"/>
                </a:solidFill>
                <a:sym typeface="Roboto"/>
              </a:rPr>
              <a:t>Desconfianza </a:t>
            </a:r>
          </a:p>
          <a:p>
            <a:endParaRPr sz="2800" dirty="0">
              <a:solidFill>
                <a:srgbClr val="70AC2E"/>
              </a:solidFill>
              <a:sym typeface="Roboto"/>
            </a:endParaRPr>
          </a:p>
          <a:p>
            <a:r>
              <a:rPr lang="es" sz="2800" dirty="0">
                <a:solidFill>
                  <a:srgbClr val="70AC2E"/>
                </a:solidFill>
                <a:sym typeface="Roboto"/>
              </a:rPr>
              <a:t>Reconocimiento de </a:t>
            </a:r>
            <a:r>
              <a:rPr lang="es-ES" sz="2800" dirty="0">
                <a:solidFill>
                  <a:srgbClr val="70AC2E"/>
                </a:solidFill>
                <a:sym typeface="Roboto"/>
              </a:rPr>
              <a:t>las limitaciones del voto para legitimar instituciones y decisiones</a:t>
            </a:r>
          </a:p>
          <a:p>
            <a:endParaRPr lang="es-ES" sz="2800" dirty="0">
              <a:solidFill>
                <a:srgbClr val="70AC2E"/>
              </a:solidFill>
              <a:sym typeface="Roboto"/>
            </a:endParaRPr>
          </a:p>
          <a:p>
            <a:r>
              <a:rPr lang="es" sz="2800" dirty="0">
                <a:solidFill>
                  <a:srgbClr val="70AC2E"/>
                </a:solidFill>
                <a:sym typeface="Roboto"/>
              </a:rPr>
              <a:t>Reconocimiento de </a:t>
            </a:r>
            <a:r>
              <a:rPr lang="es-ES" sz="2800" dirty="0">
                <a:solidFill>
                  <a:srgbClr val="70AC2E"/>
                </a:solidFill>
                <a:sym typeface="Roboto"/>
              </a:rPr>
              <a:t>insuficiencia </a:t>
            </a:r>
            <a:r>
              <a:rPr lang="es" sz="2800" dirty="0">
                <a:solidFill>
                  <a:srgbClr val="70AC2E"/>
                </a:solidFill>
                <a:sym typeface="Roboto"/>
              </a:rPr>
              <a:t>de capacidades y recursos de quienes toman decisiones</a:t>
            </a:r>
            <a:endParaRPr lang="es-ES" sz="2800" dirty="0">
              <a:solidFill>
                <a:srgbClr val="70AC2E"/>
              </a:solidFill>
              <a:sym typeface="Roboto"/>
            </a:endParaRPr>
          </a:p>
          <a:p>
            <a:endParaRPr lang="es-ES" sz="2800" dirty="0">
              <a:solidFill>
                <a:srgbClr val="70AC2E"/>
              </a:solidFill>
              <a:sym typeface="Roboto"/>
            </a:endParaRPr>
          </a:p>
          <a:p>
            <a:r>
              <a:rPr lang="es" sz="2800" dirty="0">
                <a:solidFill>
                  <a:srgbClr val="70AC2E"/>
                </a:solidFill>
                <a:sym typeface="Roboto"/>
              </a:rPr>
              <a:t>Decisiones inexplicables – sin vinculación con los problemas o sin rendición de cuentas</a:t>
            </a:r>
          </a:p>
          <a:p>
            <a:endParaRPr sz="2800" dirty="0">
              <a:solidFill>
                <a:srgbClr val="70AC2E"/>
              </a:solidFill>
              <a:sym typeface="Roboto"/>
            </a:endParaRPr>
          </a:p>
          <a:p>
            <a:r>
              <a:rPr lang="es" sz="2800" dirty="0">
                <a:solidFill>
                  <a:srgbClr val="70AC2E"/>
                </a:solidFill>
                <a:sym typeface="Roboto"/>
              </a:rPr>
              <a:t>No ejercicios democráticos (consulta, involucramiento, participación)</a:t>
            </a:r>
          </a:p>
          <a:p>
            <a:endParaRPr dirty="0">
              <a:sym typeface="Roboto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4</a:t>
            </a:fld>
            <a:endParaRPr lang="es"/>
          </a:p>
        </p:txBody>
      </p:sp>
      <p:sp>
        <p:nvSpPr>
          <p:cNvPr id="3" name="CuadroTexto 2"/>
          <p:cNvSpPr txBox="1"/>
          <p:nvPr/>
        </p:nvSpPr>
        <p:spPr>
          <a:xfrm>
            <a:off x="881204" y="374210"/>
            <a:ext cx="1041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REPRESENTACIÓN POLÍTICA EN CRISIS</a:t>
            </a:r>
          </a:p>
        </p:txBody>
      </p:sp>
    </p:spTree>
    <p:extLst>
      <p:ext uri="{BB962C8B-B14F-4D97-AF65-F5344CB8AC3E}">
        <p14:creationId xmlns:p14="http://schemas.microsoft.com/office/powerpoint/2010/main" xmlns="" val="575496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759835" y="1263513"/>
            <a:ext cx="9909999" cy="49248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Falta de transparencia: información disponible no siempre es la necesaria, ni en la presentación adecuada</a:t>
            </a:r>
          </a:p>
          <a:p>
            <a:pPr>
              <a:lnSpc>
                <a:spcPct val="115000"/>
              </a:lnSpc>
            </a:pPr>
            <a:endParaRPr sz="2400" b="1" dirty="0">
              <a:solidFill>
                <a:srgbClr val="70AC2E"/>
              </a:solidFill>
              <a:latin typeface="Candara" panose="020E0502030303020204" pitchFamily="34" charset="0"/>
              <a:ea typeface="Bell MT" charset="0"/>
              <a:cs typeface="Bell MT" charset="0"/>
              <a:sym typeface="Roboto"/>
            </a:endParaRPr>
          </a:p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Rendición de cuentas precaria: ¿se explican y justifican todas las decisiones? ¿Se da información sobre el sentido del voto?</a:t>
            </a:r>
          </a:p>
          <a:p>
            <a:pPr>
              <a:lnSpc>
                <a:spcPct val="115000"/>
              </a:lnSpc>
            </a:pPr>
            <a:r>
              <a:rPr lang="es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 </a:t>
            </a:r>
          </a:p>
          <a:p>
            <a:pPr marL="609585" indent="-457189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Participación ciudadana: ¿hay mecanismos para que las personas interesadas se involucren en la toma de decisiones?</a:t>
            </a:r>
          </a:p>
          <a:p>
            <a:pPr>
              <a:lnSpc>
                <a:spcPct val="115000"/>
              </a:lnSpc>
            </a:pPr>
            <a:endParaRPr sz="2400" b="1" dirty="0">
              <a:solidFill>
                <a:srgbClr val="70AC2E"/>
              </a:solidFill>
              <a:latin typeface="Candara" panose="020E0502030303020204" pitchFamily="34" charset="0"/>
              <a:ea typeface="Bell MT" charset="0"/>
              <a:cs typeface="Bell MT" charset="0"/>
              <a:sym typeface="Roboto"/>
            </a:endParaRPr>
          </a:p>
          <a:p>
            <a:pPr marL="609585" indent="-457189">
              <a:buSzPct val="100000"/>
              <a:buFont typeface="Roboto"/>
              <a:buChar char="●"/>
            </a:pPr>
            <a:r>
              <a:rPr lang="es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  <a:sym typeface="Roboto"/>
              </a:rPr>
              <a:t>Partidos políticos sin la misma legitimidad ni credibilidad como aglutinadores de intereses   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5</a:t>
            </a:fld>
            <a:endParaRPr lang="es"/>
          </a:p>
        </p:txBody>
      </p:sp>
      <p:sp>
        <p:nvSpPr>
          <p:cNvPr id="3" name="CuadroTexto 2"/>
          <p:cNvSpPr txBox="1"/>
          <p:nvPr/>
        </p:nvSpPr>
        <p:spPr>
          <a:xfrm>
            <a:off x="599240" y="422350"/>
            <a:ext cx="684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EN LAS INSTITUCIONES LEGISLATIVAS:</a:t>
            </a:r>
          </a:p>
        </p:txBody>
      </p:sp>
    </p:spTree>
    <p:extLst>
      <p:ext uri="{BB962C8B-B14F-4D97-AF65-F5344CB8AC3E}">
        <p14:creationId xmlns:p14="http://schemas.microsoft.com/office/powerpoint/2010/main" xmlns="" val="604266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706583" y="1274617"/>
            <a:ext cx="10764981" cy="4793672"/>
          </a:xfrm>
          <a:prstGeom prst="rect">
            <a:avLst/>
          </a:prstGeom>
          <a:noFill/>
          <a:ln>
            <a:noFill/>
          </a:ln>
        </p:spPr>
        <p:txBody>
          <a:bodyPr vert="horz" lIns="91433" tIns="45700" rIns="91433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067"/>
              </a:spcBef>
              <a:buClr>
                <a:schemeClr val="dk1"/>
              </a:buClr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067"/>
              </a:spcBef>
              <a:buClr>
                <a:schemeClr val="dk1"/>
              </a:buClr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067"/>
              </a:spcBef>
              <a:buClr>
                <a:schemeClr val="dk1"/>
              </a:buClr>
              <a:buSzPct val="25000"/>
            </a:pPr>
            <a:r>
              <a:rPr lang="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6</a:t>
            </a:fld>
            <a:endParaRPr lang="es"/>
          </a:p>
        </p:txBody>
      </p:sp>
      <p:sp>
        <p:nvSpPr>
          <p:cNvPr id="69" name="Shape 69"/>
          <p:cNvSpPr txBox="1"/>
          <p:nvPr/>
        </p:nvSpPr>
        <p:spPr>
          <a:xfrm>
            <a:off x="637513" y="335644"/>
            <a:ext cx="10401474" cy="876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s" sz="28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¿Cómo se toman las decisiones que nos afectan a todas y todos?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515733" y="4720333"/>
            <a:ext cx="2268800" cy="26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3" name="CuadroTexto 2"/>
          <p:cNvSpPr txBox="1"/>
          <p:nvPr/>
        </p:nvSpPr>
        <p:spPr>
          <a:xfrm>
            <a:off x="203460" y="5873052"/>
            <a:ext cx="10963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David Easton, </a:t>
            </a:r>
            <a:r>
              <a:rPr lang="es-MX" sz="1400" b="1" i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A </a:t>
            </a:r>
            <a:r>
              <a:rPr lang="es-MX" sz="1400" b="1" i="1" dirty="0" err="1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Systems</a:t>
            </a:r>
            <a:r>
              <a:rPr lang="es-MX" sz="1400" b="1" i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 </a:t>
            </a:r>
            <a:r>
              <a:rPr lang="es-MX" sz="1400" b="1" i="1" dirty="0" err="1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Analysis</a:t>
            </a:r>
            <a:r>
              <a:rPr lang="es-MX" sz="1400" b="1" i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 of </a:t>
            </a:r>
            <a:r>
              <a:rPr lang="es-MX" sz="1400" b="1" i="1" dirty="0" err="1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Political</a:t>
            </a:r>
            <a:r>
              <a:rPr lang="es-MX" sz="1400" b="1" i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 </a:t>
            </a:r>
            <a:r>
              <a:rPr lang="es-MX" sz="1400" b="1" i="1" dirty="0" err="1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Life</a:t>
            </a:r>
            <a:r>
              <a:rPr lang="es-MX" sz="1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, New York, </a:t>
            </a:r>
            <a:r>
              <a:rPr lang="es-MX" sz="1400" b="1" dirty="0" err="1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Wiley</a:t>
            </a:r>
            <a:r>
              <a:rPr lang="es-MX" sz="1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, 1965.</a:t>
            </a:r>
            <a:endParaRPr lang="en-US" sz="1400" b="1" dirty="0">
              <a:solidFill>
                <a:srgbClr val="70AC2E"/>
              </a:solidFill>
              <a:latin typeface="Candara" panose="020E0502030303020204" pitchFamily="34" charset="0"/>
              <a:ea typeface="Bell MT" charset="0"/>
              <a:cs typeface="Bell MT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0160" y="3069022"/>
            <a:ext cx="16946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Insumos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43115" y="4384274"/>
            <a:ext cx="27529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Demandas y apoyo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344299" y="3076331"/>
            <a:ext cx="16946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Productos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02866" y="2267821"/>
            <a:ext cx="251114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Sistema político</a:t>
            </a:r>
          </a:p>
          <a:p>
            <a:pPr algn="ctr"/>
            <a:endParaRPr lang="es-ES_tradnl" sz="2400" dirty="0">
              <a:solidFill>
                <a:srgbClr val="70AC2E"/>
              </a:solidFill>
              <a:latin typeface="Candara" panose="020E0502030303020204" pitchFamily="34" charset="0"/>
              <a:ea typeface="Bell MT" charset="0"/>
              <a:cs typeface="Bell MT" charset="0"/>
            </a:endParaRPr>
          </a:p>
          <a:p>
            <a:pPr algn="ctr"/>
            <a:r>
              <a:rPr lang="es-ES_tradnl" sz="2400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‘Caja Negra’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1940313" y="3561465"/>
            <a:ext cx="0" cy="822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2984859" y="3069022"/>
            <a:ext cx="191800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10191643" y="3580845"/>
            <a:ext cx="0" cy="776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 flipV="1">
            <a:off x="3196083" y="4876717"/>
            <a:ext cx="54462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7424017" y="3061326"/>
            <a:ext cx="191800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8642329" y="4385502"/>
            <a:ext cx="294956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70AC2E"/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Decisiones y acciones</a:t>
            </a:r>
          </a:p>
        </p:txBody>
      </p:sp>
    </p:spTree>
    <p:extLst>
      <p:ext uri="{BB962C8B-B14F-4D97-AF65-F5344CB8AC3E}">
        <p14:creationId xmlns:p14="http://schemas.microsoft.com/office/powerpoint/2010/main" xmlns="" val="208050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333" y="1027083"/>
            <a:ext cx="4876800" cy="51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33467" y="1137167"/>
            <a:ext cx="6631999" cy="542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ct val="100000"/>
              <a:buFont typeface="Lato"/>
              <a:buChar char="●"/>
            </a:pPr>
            <a:r>
              <a:rPr lang="es" sz="2133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Exigencia de más información: </a:t>
            </a:r>
          </a:p>
          <a:p>
            <a:pPr marL="1219170" lvl="1" indent="-440256">
              <a:lnSpc>
                <a:spcPct val="115000"/>
              </a:lnSpc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" sz="2133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Marco normativo</a:t>
            </a:r>
          </a:p>
          <a:p>
            <a:pPr marL="1219170" lvl="1" indent="-440256">
              <a:lnSpc>
                <a:spcPct val="115000"/>
              </a:lnSpc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" sz="2133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Páginas web</a:t>
            </a:r>
          </a:p>
          <a:p>
            <a:pPr marL="1219170" lvl="1" indent="-440256">
              <a:lnSpc>
                <a:spcPct val="115000"/>
              </a:lnSpc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" sz="2133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Canales de comunicación</a:t>
            </a:r>
          </a:p>
          <a:p>
            <a:pPr marL="609585">
              <a:lnSpc>
                <a:spcPct val="115000"/>
              </a:lnSpc>
            </a:pPr>
            <a:endParaRPr sz="2133" b="1" dirty="0">
              <a:solidFill>
                <a:srgbClr val="70AC2E"/>
              </a:solidFill>
              <a:latin typeface="Candara" panose="020E0502030303020204" pitchFamily="34" charset="0"/>
              <a:ea typeface="Lato"/>
              <a:cs typeface="Lato"/>
              <a:sym typeface="Lato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ct val="100000"/>
              <a:buFont typeface="Lato"/>
              <a:buChar char="●"/>
            </a:pPr>
            <a:r>
              <a:rPr lang="es" sz="2133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Rendición de cuentas: más información para evaluar decisiones (identificar razones e influencias; prevenir conflictos de interés y corrupción)</a:t>
            </a:r>
          </a:p>
          <a:p>
            <a:pPr>
              <a:lnSpc>
                <a:spcPct val="115000"/>
              </a:lnSpc>
            </a:pPr>
            <a:endParaRPr sz="2133" b="1" dirty="0">
              <a:solidFill>
                <a:srgbClr val="70AC2E"/>
              </a:solidFill>
              <a:latin typeface="Candara" panose="020E0502030303020204" pitchFamily="34" charset="0"/>
              <a:ea typeface="Lato"/>
              <a:cs typeface="Lato"/>
              <a:sym typeface="Lato"/>
            </a:endParaRPr>
          </a:p>
          <a:p>
            <a:pPr marL="609585" indent="-440256">
              <a:buClr>
                <a:schemeClr val="dk1"/>
              </a:buClr>
              <a:buSzPct val="100000"/>
              <a:buFont typeface="Lato"/>
              <a:buChar char="●"/>
            </a:pPr>
            <a:r>
              <a:rPr lang="es" sz="2133" b="1" dirty="0">
                <a:solidFill>
                  <a:srgbClr val="70AC2E"/>
                </a:solidFill>
                <a:latin typeface="Candara" panose="020E0502030303020204" pitchFamily="34" charset="0"/>
                <a:ea typeface="Lato"/>
                <a:cs typeface="Lato"/>
                <a:sym typeface="Lato"/>
              </a:rPr>
              <a:t>Participación ciudadana: más información, recursos e instrumentos para participar en la toma de decisiones – y reducir la discrecionalidad.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7</a:t>
            </a:fld>
            <a:endParaRPr lang="es"/>
          </a:p>
        </p:txBody>
      </p:sp>
      <p:sp>
        <p:nvSpPr>
          <p:cNvPr id="3" name="CuadroTexto 2"/>
          <p:cNvSpPr txBox="1"/>
          <p:nvPr/>
        </p:nvSpPr>
        <p:spPr>
          <a:xfrm>
            <a:off x="422495" y="615637"/>
            <a:ext cx="51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Bell MT" charset="0"/>
                <a:cs typeface="Bell MT" charset="0"/>
              </a:rPr>
              <a:t>¿QUÉ SE HABÍA HECHO?</a:t>
            </a:r>
          </a:p>
        </p:txBody>
      </p:sp>
    </p:spTree>
    <p:extLst>
      <p:ext uri="{BB962C8B-B14F-4D97-AF65-F5344CB8AC3E}">
        <p14:creationId xmlns:p14="http://schemas.microsoft.com/office/powerpoint/2010/main" xmlns="" val="272942082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183" y="0"/>
            <a:ext cx="9334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8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xmlns="" val="89795319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9</a:t>
            </a:fld>
            <a:endParaRPr lang="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7215" y="2704776"/>
            <a:ext cx="8933448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7066" y="0"/>
            <a:ext cx="5990997" cy="33584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22" y="-10005"/>
            <a:ext cx="5386644" cy="33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77850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504</Words>
  <Application>Microsoft Office PowerPoint</Application>
  <PresentationFormat>Personalizado</PresentationFormat>
  <Paragraphs>108</Paragraphs>
  <Slides>35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laurinda</dc:creator>
  <cp:lastModifiedBy>UNI-ENLACE-LAP</cp:lastModifiedBy>
  <cp:revision>15</cp:revision>
  <dcterms:created xsi:type="dcterms:W3CDTF">2016-11-29T19:31:44Z</dcterms:created>
  <dcterms:modified xsi:type="dcterms:W3CDTF">2016-12-01T17:04:00Z</dcterms:modified>
</cp:coreProperties>
</file>